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8" r:id="rId2"/>
    <p:sldId id="256" r:id="rId3"/>
    <p:sldId id="258" r:id="rId4"/>
    <p:sldId id="259" r:id="rId5"/>
    <p:sldId id="260" r:id="rId6"/>
    <p:sldId id="261" r:id="rId7"/>
    <p:sldId id="269" r:id="rId8"/>
    <p:sldId id="287" r:id="rId9"/>
    <p:sldId id="271" r:id="rId10"/>
    <p:sldId id="270" r:id="rId11"/>
    <p:sldId id="272" r:id="rId12"/>
    <p:sldId id="289" r:id="rId13"/>
    <p:sldId id="283" r:id="rId14"/>
    <p:sldId id="285" r:id="rId15"/>
    <p:sldId id="290" r:id="rId16"/>
    <p:sldId id="275" r:id="rId17"/>
    <p:sldId id="274" r:id="rId18"/>
    <p:sldId id="276" r:id="rId19"/>
    <p:sldId id="286" r:id="rId20"/>
    <p:sldId id="277" r:id="rId21"/>
    <p:sldId id="284" r:id="rId22"/>
    <p:sldId id="279" r:id="rId23"/>
    <p:sldId id="280"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1A9E78-8972-074B-A786-A16E78DD088C}" v="194" dt="2024-01-04T18:55:40.8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5"/>
    <p:restoredTop sz="94675"/>
  </p:normalViewPr>
  <p:slideViewPr>
    <p:cSldViewPr snapToGrid="0">
      <p:cViewPr varScale="1">
        <p:scale>
          <a:sx n="114" d="100"/>
          <a:sy n="114" d="100"/>
        </p:scale>
        <p:origin x="3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48CBA-03F9-7A9E-13B8-5E202AA8BF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CAB422-1BE7-BCC9-AC78-4F2BB23AF8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D0454B-85B2-79AA-35C1-557C40F7CE20}"/>
              </a:ext>
            </a:extLst>
          </p:cNvPr>
          <p:cNvSpPr>
            <a:spLocks noGrp="1"/>
          </p:cNvSpPr>
          <p:nvPr>
            <p:ph type="dt" sz="half" idx="10"/>
          </p:nvPr>
        </p:nvSpPr>
        <p:spPr/>
        <p:txBody>
          <a:bodyPr/>
          <a:lstStyle/>
          <a:p>
            <a:fld id="{7EF3E565-CC45-C74A-8DBB-9661396C9327}" type="datetimeFigureOut">
              <a:rPr lang="en-US" smtClean="0"/>
              <a:t>1/22/24</a:t>
            </a:fld>
            <a:endParaRPr lang="en-US"/>
          </a:p>
        </p:txBody>
      </p:sp>
      <p:sp>
        <p:nvSpPr>
          <p:cNvPr id="5" name="Footer Placeholder 4">
            <a:extLst>
              <a:ext uri="{FF2B5EF4-FFF2-40B4-BE49-F238E27FC236}">
                <a16:creationId xmlns:a16="http://schemas.microsoft.com/office/drawing/2014/main" id="{42DB55AF-1B0F-77BE-109E-91DB98F19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558BD8-BFD0-595C-CC54-A0F21213DE34}"/>
              </a:ext>
            </a:extLst>
          </p:cNvPr>
          <p:cNvSpPr>
            <a:spLocks noGrp="1"/>
          </p:cNvSpPr>
          <p:nvPr>
            <p:ph type="sldNum" sz="quarter" idx="12"/>
          </p:nvPr>
        </p:nvSpPr>
        <p:spPr/>
        <p:txBody>
          <a:bodyPr/>
          <a:lstStyle/>
          <a:p>
            <a:fld id="{9646E699-F101-CC4C-A6CD-186B236DDC63}" type="slidenum">
              <a:rPr lang="en-US" smtClean="0"/>
              <a:t>‹#›</a:t>
            </a:fld>
            <a:endParaRPr lang="en-US"/>
          </a:p>
        </p:txBody>
      </p:sp>
    </p:spTree>
    <p:extLst>
      <p:ext uri="{BB962C8B-B14F-4D97-AF65-F5344CB8AC3E}">
        <p14:creationId xmlns:p14="http://schemas.microsoft.com/office/powerpoint/2010/main" val="3122608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FCDF-D642-28E4-CF8F-1DA92588E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D1945A-0938-8F2C-8409-C091F360B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0EF78-709A-63FC-94EA-CC6FD46F18A6}"/>
              </a:ext>
            </a:extLst>
          </p:cNvPr>
          <p:cNvSpPr>
            <a:spLocks noGrp="1"/>
          </p:cNvSpPr>
          <p:nvPr>
            <p:ph type="dt" sz="half" idx="10"/>
          </p:nvPr>
        </p:nvSpPr>
        <p:spPr/>
        <p:txBody>
          <a:bodyPr/>
          <a:lstStyle/>
          <a:p>
            <a:fld id="{7EF3E565-CC45-C74A-8DBB-9661396C9327}" type="datetimeFigureOut">
              <a:rPr lang="en-US" smtClean="0"/>
              <a:t>1/22/24</a:t>
            </a:fld>
            <a:endParaRPr lang="en-US"/>
          </a:p>
        </p:txBody>
      </p:sp>
      <p:sp>
        <p:nvSpPr>
          <p:cNvPr id="5" name="Footer Placeholder 4">
            <a:extLst>
              <a:ext uri="{FF2B5EF4-FFF2-40B4-BE49-F238E27FC236}">
                <a16:creationId xmlns:a16="http://schemas.microsoft.com/office/drawing/2014/main" id="{A8AB4383-0540-F1C9-6B97-D3E49BD28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6A873-588A-09ED-EA4A-4DD23A5DD75F}"/>
              </a:ext>
            </a:extLst>
          </p:cNvPr>
          <p:cNvSpPr>
            <a:spLocks noGrp="1"/>
          </p:cNvSpPr>
          <p:nvPr>
            <p:ph type="sldNum" sz="quarter" idx="12"/>
          </p:nvPr>
        </p:nvSpPr>
        <p:spPr/>
        <p:txBody>
          <a:bodyPr/>
          <a:lstStyle/>
          <a:p>
            <a:fld id="{9646E699-F101-CC4C-A6CD-186B236DDC63}" type="slidenum">
              <a:rPr lang="en-US" smtClean="0"/>
              <a:t>‹#›</a:t>
            </a:fld>
            <a:endParaRPr lang="en-US"/>
          </a:p>
        </p:txBody>
      </p:sp>
    </p:spTree>
    <p:extLst>
      <p:ext uri="{BB962C8B-B14F-4D97-AF65-F5344CB8AC3E}">
        <p14:creationId xmlns:p14="http://schemas.microsoft.com/office/powerpoint/2010/main" val="3240076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9B6B70-7360-C644-B9A5-12B94E7E38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F90903-ED7A-E974-48C0-47C56AEDD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90BE0-0F57-8055-F690-E5E7E540DBE2}"/>
              </a:ext>
            </a:extLst>
          </p:cNvPr>
          <p:cNvSpPr>
            <a:spLocks noGrp="1"/>
          </p:cNvSpPr>
          <p:nvPr>
            <p:ph type="dt" sz="half" idx="10"/>
          </p:nvPr>
        </p:nvSpPr>
        <p:spPr/>
        <p:txBody>
          <a:bodyPr/>
          <a:lstStyle/>
          <a:p>
            <a:fld id="{7EF3E565-CC45-C74A-8DBB-9661396C9327}" type="datetimeFigureOut">
              <a:rPr lang="en-US" smtClean="0"/>
              <a:t>1/22/24</a:t>
            </a:fld>
            <a:endParaRPr lang="en-US"/>
          </a:p>
        </p:txBody>
      </p:sp>
      <p:sp>
        <p:nvSpPr>
          <p:cNvPr id="5" name="Footer Placeholder 4">
            <a:extLst>
              <a:ext uri="{FF2B5EF4-FFF2-40B4-BE49-F238E27FC236}">
                <a16:creationId xmlns:a16="http://schemas.microsoft.com/office/drawing/2014/main" id="{6BC9BFB6-2041-7AAE-5B79-873DE6270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D2A5D-090C-AD29-84F6-8C22A345BA07}"/>
              </a:ext>
            </a:extLst>
          </p:cNvPr>
          <p:cNvSpPr>
            <a:spLocks noGrp="1"/>
          </p:cNvSpPr>
          <p:nvPr>
            <p:ph type="sldNum" sz="quarter" idx="12"/>
          </p:nvPr>
        </p:nvSpPr>
        <p:spPr/>
        <p:txBody>
          <a:bodyPr/>
          <a:lstStyle/>
          <a:p>
            <a:fld id="{9646E699-F101-CC4C-A6CD-186B236DDC63}" type="slidenum">
              <a:rPr lang="en-US" smtClean="0"/>
              <a:t>‹#›</a:t>
            </a:fld>
            <a:endParaRPr lang="en-US"/>
          </a:p>
        </p:txBody>
      </p:sp>
    </p:spTree>
    <p:extLst>
      <p:ext uri="{BB962C8B-B14F-4D97-AF65-F5344CB8AC3E}">
        <p14:creationId xmlns:p14="http://schemas.microsoft.com/office/powerpoint/2010/main" val="564364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DFE6-90DB-1CCB-DA3B-7BBAF8D86A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0AA20-BED5-8240-A141-F1FACCE57E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7AF3C-DEB5-56CC-DC69-A6F89B6C54C4}"/>
              </a:ext>
            </a:extLst>
          </p:cNvPr>
          <p:cNvSpPr>
            <a:spLocks noGrp="1"/>
          </p:cNvSpPr>
          <p:nvPr>
            <p:ph type="dt" sz="half" idx="10"/>
          </p:nvPr>
        </p:nvSpPr>
        <p:spPr/>
        <p:txBody>
          <a:bodyPr/>
          <a:lstStyle/>
          <a:p>
            <a:fld id="{7EF3E565-CC45-C74A-8DBB-9661396C9327}" type="datetimeFigureOut">
              <a:rPr lang="en-US" smtClean="0"/>
              <a:t>1/22/24</a:t>
            </a:fld>
            <a:endParaRPr lang="en-US"/>
          </a:p>
        </p:txBody>
      </p:sp>
      <p:sp>
        <p:nvSpPr>
          <p:cNvPr id="5" name="Footer Placeholder 4">
            <a:extLst>
              <a:ext uri="{FF2B5EF4-FFF2-40B4-BE49-F238E27FC236}">
                <a16:creationId xmlns:a16="http://schemas.microsoft.com/office/drawing/2014/main" id="{818FAEB6-B6C7-EF00-989A-73FDA8210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28A52-6FEB-5B09-B072-35AD9DEEDBF8}"/>
              </a:ext>
            </a:extLst>
          </p:cNvPr>
          <p:cNvSpPr>
            <a:spLocks noGrp="1"/>
          </p:cNvSpPr>
          <p:nvPr>
            <p:ph type="sldNum" sz="quarter" idx="12"/>
          </p:nvPr>
        </p:nvSpPr>
        <p:spPr/>
        <p:txBody>
          <a:bodyPr/>
          <a:lstStyle/>
          <a:p>
            <a:fld id="{9646E699-F101-CC4C-A6CD-186B236DDC63}" type="slidenum">
              <a:rPr lang="en-US" smtClean="0"/>
              <a:t>‹#›</a:t>
            </a:fld>
            <a:endParaRPr lang="en-US"/>
          </a:p>
        </p:txBody>
      </p:sp>
    </p:spTree>
    <p:extLst>
      <p:ext uri="{BB962C8B-B14F-4D97-AF65-F5344CB8AC3E}">
        <p14:creationId xmlns:p14="http://schemas.microsoft.com/office/powerpoint/2010/main" val="269151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8483-DFF3-4387-256C-3D6342542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441186-8228-1BE2-B34D-AD58B6517A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D250EF-C9FB-72DA-9E38-EAA9FB695640}"/>
              </a:ext>
            </a:extLst>
          </p:cNvPr>
          <p:cNvSpPr>
            <a:spLocks noGrp="1"/>
          </p:cNvSpPr>
          <p:nvPr>
            <p:ph type="dt" sz="half" idx="10"/>
          </p:nvPr>
        </p:nvSpPr>
        <p:spPr/>
        <p:txBody>
          <a:bodyPr/>
          <a:lstStyle/>
          <a:p>
            <a:fld id="{7EF3E565-CC45-C74A-8DBB-9661396C9327}" type="datetimeFigureOut">
              <a:rPr lang="en-US" smtClean="0"/>
              <a:t>1/22/24</a:t>
            </a:fld>
            <a:endParaRPr lang="en-US"/>
          </a:p>
        </p:txBody>
      </p:sp>
      <p:sp>
        <p:nvSpPr>
          <p:cNvPr id="5" name="Footer Placeholder 4">
            <a:extLst>
              <a:ext uri="{FF2B5EF4-FFF2-40B4-BE49-F238E27FC236}">
                <a16:creationId xmlns:a16="http://schemas.microsoft.com/office/drawing/2014/main" id="{F2160707-A0A4-7F6A-85E1-36F98991D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D0088-D2D2-F445-14D8-9179DA1C60FE}"/>
              </a:ext>
            </a:extLst>
          </p:cNvPr>
          <p:cNvSpPr>
            <a:spLocks noGrp="1"/>
          </p:cNvSpPr>
          <p:nvPr>
            <p:ph type="sldNum" sz="quarter" idx="12"/>
          </p:nvPr>
        </p:nvSpPr>
        <p:spPr/>
        <p:txBody>
          <a:bodyPr/>
          <a:lstStyle/>
          <a:p>
            <a:fld id="{9646E699-F101-CC4C-A6CD-186B236DDC63}" type="slidenum">
              <a:rPr lang="en-US" smtClean="0"/>
              <a:t>‹#›</a:t>
            </a:fld>
            <a:endParaRPr lang="en-US"/>
          </a:p>
        </p:txBody>
      </p:sp>
    </p:spTree>
    <p:extLst>
      <p:ext uri="{BB962C8B-B14F-4D97-AF65-F5344CB8AC3E}">
        <p14:creationId xmlns:p14="http://schemas.microsoft.com/office/powerpoint/2010/main" val="94275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D997C-8847-0432-4EE1-E9D71C0B0F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3251BA-A3FD-02D7-046F-BBA3D293C4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7C94A0-1103-603A-615E-AE693A1F90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2AC277-528D-B3CC-9F8B-CC8EA33C1304}"/>
              </a:ext>
            </a:extLst>
          </p:cNvPr>
          <p:cNvSpPr>
            <a:spLocks noGrp="1"/>
          </p:cNvSpPr>
          <p:nvPr>
            <p:ph type="dt" sz="half" idx="10"/>
          </p:nvPr>
        </p:nvSpPr>
        <p:spPr/>
        <p:txBody>
          <a:bodyPr/>
          <a:lstStyle/>
          <a:p>
            <a:fld id="{7EF3E565-CC45-C74A-8DBB-9661396C9327}" type="datetimeFigureOut">
              <a:rPr lang="en-US" smtClean="0"/>
              <a:t>1/22/24</a:t>
            </a:fld>
            <a:endParaRPr lang="en-US"/>
          </a:p>
        </p:txBody>
      </p:sp>
      <p:sp>
        <p:nvSpPr>
          <p:cNvPr id="6" name="Footer Placeholder 5">
            <a:extLst>
              <a:ext uri="{FF2B5EF4-FFF2-40B4-BE49-F238E27FC236}">
                <a16:creationId xmlns:a16="http://schemas.microsoft.com/office/drawing/2014/main" id="{13E7338F-406A-5701-DA16-3D9883039A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EB2F6-44F4-8F58-88EF-73665826D4FA}"/>
              </a:ext>
            </a:extLst>
          </p:cNvPr>
          <p:cNvSpPr>
            <a:spLocks noGrp="1"/>
          </p:cNvSpPr>
          <p:nvPr>
            <p:ph type="sldNum" sz="quarter" idx="12"/>
          </p:nvPr>
        </p:nvSpPr>
        <p:spPr/>
        <p:txBody>
          <a:bodyPr/>
          <a:lstStyle/>
          <a:p>
            <a:fld id="{9646E699-F101-CC4C-A6CD-186B236DDC63}" type="slidenum">
              <a:rPr lang="en-US" smtClean="0"/>
              <a:t>‹#›</a:t>
            </a:fld>
            <a:endParaRPr lang="en-US"/>
          </a:p>
        </p:txBody>
      </p:sp>
    </p:spTree>
    <p:extLst>
      <p:ext uri="{BB962C8B-B14F-4D97-AF65-F5344CB8AC3E}">
        <p14:creationId xmlns:p14="http://schemas.microsoft.com/office/powerpoint/2010/main" val="1693562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A519-5A4C-3C96-8715-18844F35E1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1B28A8-B570-058D-BA0F-BDB8401AE5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67B95C-0B4E-62ED-AFD4-66652C2E14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949308-89CB-BD85-51C0-82EF2BBB91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3EA6DD-15C2-EFE0-CDBC-870FA51FCB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82A616-7285-A0B5-7D7B-7DF138D6F2DA}"/>
              </a:ext>
            </a:extLst>
          </p:cNvPr>
          <p:cNvSpPr>
            <a:spLocks noGrp="1"/>
          </p:cNvSpPr>
          <p:nvPr>
            <p:ph type="dt" sz="half" idx="10"/>
          </p:nvPr>
        </p:nvSpPr>
        <p:spPr/>
        <p:txBody>
          <a:bodyPr/>
          <a:lstStyle/>
          <a:p>
            <a:fld id="{7EF3E565-CC45-C74A-8DBB-9661396C9327}" type="datetimeFigureOut">
              <a:rPr lang="en-US" smtClean="0"/>
              <a:t>1/22/24</a:t>
            </a:fld>
            <a:endParaRPr lang="en-US"/>
          </a:p>
        </p:txBody>
      </p:sp>
      <p:sp>
        <p:nvSpPr>
          <p:cNvPr id="8" name="Footer Placeholder 7">
            <a:extLst>
              <a:ext uri="{FF2B5EF4-FFF2-40B4-BE49-F238E27FC236}">
                <a16:creationId xmlns:a16="http://schemas.microsoft.com/office/drawing/2014/main" id="{D005892D-D48D-D33D-52F4-830A8E39C2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68D694-26E2-034D-AC6F-32A6735E4E75}"/>
              </a:ext>
            </a:extLst>
          </p:cNvPr>
          <p:cNvSpPr>
            <a:spLocks noGrp="1"/>
          </p:cNvSpPr>
          <p:nvPr>
            <p:ph type="sldNum" sz="quarter" idx="12"/>
          </p:nvPr>
        </p:nvSpPr>
        <p:spPr/>
        <p:txBody>
          <a:bodyPr/>
          <a:lstStyle/>
          <a:p>
            <a:fld id="{9646E699-F101-CC4C-A6CD-186B236DDC63}" type="slidenum">
              <a:rPr lang="en-US" smtClean="0"/>
              <a:t>‹#›</a:t>
            </a:fld>
            <a:endParaRPr lang="en-US"/>
          </a:p>
        </p:txBody>
      </p:sp>
    </p:spTree>
    <p:extLst>
      <p:ext uri="{BB962C8B-B14F-4D97-AF65-F5344CB8AC3E}">
        <p14:creationId xmlns:p14="http://schemas.microsoft.com/office/powerpoint/2010/main" val="3254970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7AE1-260A-6266-3D26-53508A9F53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F41156-1703-2CBF-1415-3FEFDE7657AA}"/>
              </a:ext>
            </a:extLst>
          </p:cNvPr>
          <p:cNvSpPr>
            <a:spLocks noGrp="1"/>
          </p:cNvSpPr>
          <p:nvPr>
            <p:ph type="dt" sz="half" idx="10"/>
          </p:nvPr>
        </p:nvSpPr>
        <p:spPr/>
        <p:txBody>
          <a:bodyPr/>
          <a:lstStyle/>
          <a:p>
            <a:fld id="{7EF3E565-CC45-C74A-8DBB-9661396C9327}" type="datetimeFigureOut">
              <a:rPr lang="en-US" smtClean="0"/>
              <a:t>1/22/24</a:t>
            </a:fld>
            <a:endParaRPr lang="en-US"/>
          </a:p>
        </p:txBody>
      </p:sp>
      <p:sp>
        <p:nvSpPr>
          <p:cNvPr id="4" name="Footer Placeholder 3">
            <a:extLst>
              <a:ext uri="{FF2B5EF4-FFF2-40B4-BE49-F238E27FC236}">
                <a16:creationId xmlns:a16="http://schemas.microsoft.com/office/drawing/2014/main" id="{0ACD7896-B1EB-E867-ABB2-B9337FDA44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BC4657-4832-C64A-0AC2-65E85712CEF8}"/>
              </a:ext>
            </a:extLst>
          </p:cNvPr>
          <p:cNvSpPr>
            <a:spLocks noGrp="1"/>
          </p:cNvSpPr>
          <p:nvPr>
            <p:ph type="sldNum" sz="quarter" idx="12"/>
          </p:nvPr>
        </p:nvSpPr>
        <p:spPr/>
        <p:txBody>
          <a:bodyPr/>
          <a:lstStyle/>
          <a:p>
            <a:fld id="{9646E699-F101-CC4C-A6CD-186B236DDC63}" type="slidenum">
              <a:rPr lang="en-US" smtClean="0"/>
              <a:t>‹#›</a:t>
            </a:fld>
            <a:endParaRPr lang="en-US"/>
          </a:p>
        </p:txBody>
      </p:sp>
    </p:spTree>
    <p:extLst>
      <p:ext uri="{BB962C8B-B14F-4D97-AF65-F5344CB8AC3E}">
        <p14:creationId xmlns:p14="http://schemas.microsoft.com/office/powerpoint/2010/main" val="831494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24943-3361-F491-CD8E-73C324FED0D3}"/>
              </a:ext>
            </a:extLst>
          </p:cNvPr>
          <p:cNvSpPr>
            <a:spLocks noGrp="1"/>
          </p:cNvSpPr>
          <p:nvPr>
            <p:ph type="dt" sz="half" idx="10"/>
          </p:nvPr>
        </p:nvSpPr>
        <p:spPr/>
        <p:txBody>
          <a:bodyPr/>
          <a:lstStyle/>
          <a:p>
            <a:fld id="{7EF3E565-CC45-C74A-8DBB-9661396C9327}" type="datetimeFigureOut">
              <a:rPr lang="en-US" smtClean="0"/>
              <a:t>1/22/24</a:t>
            </a:fld>
            <a:endParaRPr lang="en-US"/>
          </a:p>
        </p:txBody>
      </p:sp>
      <p:sp>
        <p:nvSpPr>
          <p:cNvPr id="3" name="Footer Placeholder 2">
            <a:extLst>
              <a:ext uri="{FF2B5EF4-FFF2-40B4-BE49-F238E27FC236}">
                <a16:creationId xmlns:a16="http://schemas.microsoft.com/office/drawing/2014/main" id="{0E6BA75F-4F6E-2AE1-1D5B-CDADEA6BBF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DD4101-C71D-5475-7918-FEF6E96F60FB}"/>
              </a:ext>
            </a:extLst>
          </p:cNvPr>
          <p:cNvSpPr>
            <a:spLocks noGrp="1"/>
          </p:cNvSpPr>
          <p:nvPr>
            <p:ph type="sldNum" sz="quarter" idx="12"/>
          </p:nvPr>
        </p:nvSpPr>
        <p:spPr/>
        <p:txBody>
          <a:bodyPr/>
          <a:lstStyle/>
          <a:p>
            <a:fld id="{9646E699-F101-CC4C-A6CD-186B236DDC63}" type="slidenum">
              <a:rPr lang="en-US" smtClean="0"/>
              <a:t>‹#›</a:t>
            </a:fld>
            <a:endParaRPr lang="en-US"/>
          </a:p>
        </p:txBody>
      </p:sp>
    </p:spTree>
    <p:extLst>
      <p:ext uri="{BB962C8B-B14F-4D97-AF65-F5344CB8AC3E}">
        <p14:creationId xmlns:p14="http://schemas.microsoft.com/office/powerpoint/2010/main" val="347636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D1327-B6C5-0EEB-4622-7566B260D9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104665-6F13-81C4-D16E-8CA5F5A387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0CF5C8-D351-C735-975A-5A2F0E87A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3510AB-D0AD-283B-E8F7-1A4CEF02C09C}"/>
              </a:ext>
            </a:extLst>
          </p:cNvPr>
          <p:cNvSpPr>
            <a:spLocks noGrp="1"/>
          </p:cNvSpPr>
          <p:nvPr>
            <p:ph type="dt" sz="half" idx="10"/>
          </p:nvPr>
        </p:nvSpPr>
        <p:spPr/>
        <p:txBody>
          <a:bodyPr/>
          <a:lstStyle/>
          <a:p>
            <a:fld id="{7EF3E565-CC45-C74A-8DBB-9661396C9327}" type="datetimeFigureOut">
              <a:rPr lang="en-US" smtClean="0"/>
              <a:t>1/22/24</a:t>
            </a:fld>
            <a:endParaRPr lang="en-US"/>
          </a:p>
        </p:txBody>
      </p:sp>
      <p:sp>
        <p:nvSpPr>
          <p:cNvPr id="6" name="Footer Placeholder 5">
            <a:extLst>
              <a:ext uri="{FF2B5EF4-FFF2-40B4-BE49-F238E27FC236}">
                <a16:creationId xmlns:a16="http://schemas.microsoft.com/office/drawing/2014/main" id="{F3BA1687-7A3C-513D-8CD9-14AC2E5395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DDB39E-8A1C-77E2-E6F8-B170A835DBAD}"/>
              </a:ext>
            </a:extLst>
          </p:cNvPr>
          <p:cNvSpPr>
            <a:spLocks noGrp="1"/>
          </p:cNvSpPr>
          <p:nvPr>
            <p:ph type="sldNum" sz="quarter" idx="12"/>
          </p:nvPr>
        </p:nvSpPr>
        <p:spPr/>
        <p:txBody>
          <a:bodyPr/>
          <a:lstStyle/>
          <a:p>
            <a:fld id="{9646E699-F101-CC4C-A6CD-186B236DDC63}" type="slidenum">
              <a:rPr lang="en-US" smtClean="0"/>
              <a:t>‹#›</a:t>
            </a:fld>
            <a:endParaRPr lang="en-US"/>
          </a:p>
        </p:txBody>
      </p:sp>
    </p:spTree>
    <p:extLst>
      <p:ext uri="{BB962C8B-B14F-4D97-AF65-F5344CB8AC3E}">
        <p14:creationId xmlns:p14="http://schemas.microsoft.com/office/powerpoint/2010/main" val="2890194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9E86-4269-F1AF-2C0A-2ECFA212DE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C4816-44AC-E3C9-7A02-7EF74540C3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B5A768-9166-4395-FF1A-6C89CC518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58257A-1563-49BB-A40E-4B19FE96A0CA}"/>
              </a:ext>
            </a:extLst>
          </p:cNvPr>
          <p:cNvSpPr>
            <a:spLocks noGrp="1"/>
          </p:cNvSpPr>
          <p:nvPr>
            <p:ph type="dt" sz="half" idx="10"/>
          </p:nvPr>
        </p:nvSpPr>
        <p:spPr/>
        <p:txBody>
          <a:bodyPr/>
          <a:lstStyle/>
          <a:p>
            <a:fld id="{7EF3E565-CC45-C74A-8DBB-9661396C9327}" type="datetimeFigureOut">
              <a:rPr lang="en-US" smtClean="0"/>
              <a:t>1/22/24</a:t>
            </a:fld>
            <a:endParaRPr lang="en-US"/>
          </a:p>
        </p:txBody>
      </p:sp>
      <p:sp>
        <p:nvSpPr>
          <p:cNvPr id="6" name="Footer Placeholder 5">
            <a:extLst>
              <a:ext uri="{FF2B5EF4-FFF2-40B4-BE49-F238E27FC236}">
                <a16:creationId xmlns:a16="http://schemas.microsoft.com/office/drawing/2014/main" id="{BE404268-4463-A176-720E-220FA1BF5B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3A94A1-361C-E1B9-E382-2EA936ABB091}"/>
              </a:ext>
            </a:extLst>
          </p:cNvPr>
          <p:cNvSpPr>
            <a:spLocks noGrp="1"/>
          </p:cNvSpPr>
          <p:nvPr>
            <p:ph type="sldNum" sz="quarter" idx="12"/>
          </p:nvPr>
        </p:nvSpPr>
        <p:spPr/>
        <p:txBody>
          <a:bodyPr/>
          <a:lstStyle/>
          <a:p>
            <a:fld id="{9646E699-F101-CC4C-A6CD-186B236DDC63}" type="slidenum">
              <a:rPr lang="en-US" smtClean="0"/>
              <a:t>‹#›</a:t>
            </a:fld>
            <a:endParaRPr lang="en-US"/>
          </a:p>
        </p:txBody>
      </p:sp>
    </p:spTree>
    <p:extLst>
      <p:ext uri="{BB962C8B-B14F-4D97-AF65-F5344CB8AC3E}">
        <p14:creationId xmlns:p14="http://schemas.microsoft.com/office/powerpoint/2010/main" val="2547504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AD36F0-63C8-3C60-6971-C6A9F7BED6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6E7035-596C-9550-4156-27B96846FA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14EF0-F629-2CBC-3B44-64ED8CE37F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E565-CC45-C74A-8DBB-9661396C9327}" type="datetimeFigureOut">
              <a:rPr lang="en-US" smtClean="0"/>
              <a:t>1/22/24</a:t>
            </a:fld>
            <a:endParaRPr lang="en-US"/>
          </a:p>
        </p:txBody>
      </p:sp>
      <p:sp>
        <p:nvSpPr>
          <p:cNvPr id="5" name="Footer Placeholder 4">
            <a:extLst>
              <a:ext uri="{FF2B5EF4-FFF2-40B4-BE49-F238E27FC236}">
                <a16:creationId xmlns:a16="http://schemas.microsoft.com/office/drawing/2014/main" id="{3BEC0889-9DE9-E514-612F-3E96A7205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A1B20E-3D44-E8BD-FC96-F0D0ABA65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6E699-F101-CC4C-A6CD-186B236DDC63}" type="slidenum">
              <a:rPr lang="en-US" smtClean="0"/>
              <a:t>‹#›</a:t>
            </a:fld>
            <a:endParaRPr lang="en-US"/>
          </a:p>
        </p:txBody>
      </p:sp>
    </p:spTree>
    <p:extLst>
      <p:ext uri="{BB962C8B-B14F-4D97-AF65-F5344CB8AC3E}">
        <p14:creationId xmlns:p14="http://schemas.microsoft.com/office/powerpoint/2010/main" val="3791970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F2BF23-8BD8-62E3-1F11-42F8ABCB761C}"/>
              </a:ext>
            </a:extLst>
          </p:cNvPr>
          <p:cNvSpPr txBox="1"/>
          <p:nvPr/>
        </p:nvSpPr>
        <p:spPr>
          <a:xfrm>
            <a:off x="708581" y="2505670"/>
            <a:ext cx="10774837" cy="1846659"/>
          </a:xfrm>
          <a:prstGeom prst="rect">
            <a:avLst/>
          </a:prstGeom>
          <a:noFill/>
        </p:spPr>
        <p:txBody>
          <a:bodyPr wrap="square" rtlCol="0">
            <a:spAutoFit/>
          </a:bodyPr>
          <a:lstStyle/>
          <a:p>
            <a:r>
              <a:rPr lang="en-US" sz="3200" dirty="0">
                <a:effectLst/>
                <a:latin typeface="LinBiolinumTB"/>
              </a:rPr>
              <a:t>A Length Adaptive Algorithm-Hardware Co-design of Transformer on FPGA Through Sparse Attention and Dynamic Pipelining </a:t>
            </a:r>
            <a:endParaRPr lang="en-US" sz="3200" dirty="0"/>
          </a:p>
          <a:p>
            <a:endParaRPr lang="en-US" dirty="0"/>
          </a:p>
        </p:txBody>
      </p:sp>
    </p:spTree>
    <p:extLst>
      <p:ext uri="{BB962C8B-B14F-4D97-AF65-F5344CB8AC3E}">
        <p14:creationId xmlns:p14="http://schemas.microsoft.com/office/powerpoint/2010/main" val="399591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87C158-C832-24F4-D127-8892D4B4C46A}"/>
              </a:ext>
            </a:extLst>
          </p:cNvPr>
          <p:cNvSpPr txBox="1"/>
          <p:nvPr/>
        </p:nvSpPr>
        <p:spPr>
          <a:xfrm>
            <a:off x="292231" y="1348033"/>
            <a:ext cx="11472421" cy="3693319"/>
          </a:xfrm>
          <a:prstGeom prst="rect">
            <a:avLst/>
          </a:prstGeom>
          <a:noFill/>
        </p:spPr>
        <p:txBody>
          <a:bodyPr wrap="square" rtlCol="0">
            <a:spAutoFit/>
          </a:bodyPr>
          <a:lstStyle/>
          <a:p>
            <a:pPr algn="l">
              <a:buFont typeface="+mj-lt"/>
              <a:buAutoNum type="arabicPeriod"/>
            </a:pPr>
            <a:r>
              <a:rPr lang="en-US" b="1" i="0" dirty="0">
                <a:effectLst/>
                <a:latin typeface="Söhne"/>
              </a:rPr>
              <a:t>Block-Circulant Matrices</a:t>
            </a:r>
            <a:r>
              <a:rPr lang="en-US" b="0" i="0" dirty="0">
                <a:effectLst/>
                <a:latin typeface="Söhne"/>
              </a:rPr>
              <a:t>: In BCM, the original weight matrix of a neural network is replaced with block-circulant matrices. A circulant matrix is a special kind of matrix where each row is a cyclic shift of the row above it. In the context of a Transformer, which typically includes weight matrices </a:t>
            </a:r>
            <a:r>
              <a:rPr lang="en-US" b="1" i="0" dirty="0" err="1">
                <a:effectLst/>
                <a:latin typeface="KaTeX_Main"/>
              </a:rPr>
              <a:t>W</a:t>
            </a:r>
            <a:r>
              <a:rPr lang="en-US" b="0" i="1" dirty="0" err="1">
                <a:effectLst/>
                <a:latin typeface="KaTeX_Math"/>
              </a:rPr>
              <a:t>iQ</a:t>
            </a:r>
            <a:r>
              <a:rPr lang="en-US" b="0" i="0" dirty="0">
                <a:effectLst/>
                <a:latin typeface="KaTeX_Main"/>
              </a:rPr>
              <a:t>​</a:t>
            </a:r>
            <a:r>
              <a:rPr lang="en-US" b="0" i="0" dirty="0">
                <a:effectLst/>
                <a:latin typeface="Söhne"/>
              </a:rPr>
              <a:t>, </a:t>
            </a:r>
            <a:r>
              <a:rPr lang="en-US" b="1" i="0" dirty="0" err="1">
                <a:effectLst/>
                <a:latin typeface="KaTeX_Main"/>
              </a:rPr>
              <a:t>W</a:t>
            </a:r>
            <a:r>
              <a:rPr lang="en-US" b="0" i="1" dirty="0" err="1">
                <a:effectLst/>
                <a:latin typeface="KaTeX_Math"/>
              </a:rPr>
              <a:t>iK</a:t>
            </a:r>
            <a:r>
              <a:rPr lang="en-US" b="0" i="0" dirty="0">
                <a:effectLst/>
                <a:latin typeface="KaTeX_Main"/>
              </a:rPr>
              <a:t>​</a:t>
            </a:r>
            <a:r>
              <a:rPr lang="en-US" b="0" i="0" dirty="0">
                <a:effectLst/>
                <a:latin typeface="Söhne"/>
              </a:rPr>
              <a:t>, </a:t>
            </a:r>
            <a:r>
              <a:rPr lang="en-US" b="1" i="0" dirty="0" err="1">
                <a:effectLst/>
                <a:latin typeface="KaTeX_Main"/>
              </a:rPr>
              <a:t>W</a:t>
            </a:r>
            <a:r>
              <a:rPr lang="en-US" b="0" i="1" dirty="0" err="1">
                <a:effectLst/>
                <a:latin typeface="KaTeX_Math"/>
              </a:rPr>
              <a:t>iV</a:t>
            </a:r>
            <a:r>
              <a:rPr lang="en-US" b="0" i="0" dirty="0">
                <a:effectLst/>
                <a:latin typeface="KaTeX_Main"/>
              </a:rPr>
              <a:t>​</a:t>
            </a:r>
            <a:r>
              <a:rPr lang="en-US" b="0" i="0" dirty="0">
                <a:effectLst/>
                <a:latin typeface="Söhne"/>
              </a:rPr>
              <a:t> (for Query, Key, Value in attention mechanism), BCM involves decomposing these matrices into smaller block-circulant matrices.</a:t>
            </a:r>
          </a:p>
          <a:p>
            <a:pPr algn="l">
              <a:buFont typeface="+mj-lt"/>
              <a:buAutoNum type="arabicPeriod"/>
            </a:pPr>
            <a:r>
              <a:rPr lang="en-US" b="1" i="0" dirty="0">
                <a:effectLst/>
                <a:latin typeface="Söhne"/>
              </a:rPr>
              <a:t>Matrix Partitioning</a:t>
            </a:r>
            <a:r>
              <a:rPr lang="en-US" b="0" i="0" dirty="0">
                <a:effectLst/>
                <a:latin typeface="Söhne"/>
              </a:rPr>
              <a:t>: Given a weight matrix </a:t>
            </a:r>
            <a:r>
              <a:rPr lang="en-US" b="1" i="0" dirty="0">
                <a:effectLst/>
                <a:latin typeface="KaTeX_Main"/>
              </a:rPr>
              <a:t>W</a:t>
            </a:r>
            <a:r>
              <a:rPr lang="en-US" b="0" i="0" dirty="0">
                <a:effectLst/>
                <a:latin typeface="Söhne"/>
              </a:rPr>
              <a:t> with dimensions </a:t>
            </a:r>
            <a:r>
              <a:rPr lang="en-US" b="0" i="1" dirty="0" err="1">
                <a:effectLst/>
                <a:latin typeface="KaTeX_Math"/>
              </a:rPr>
              <a:t>m</a:t>
            </a:r>
            <a:r>
              <a:rPr lang="en-US" b="0" i="0" dirty="0" err="1">
                <a:effectLst/>
                <a:latin typeface="KaTeX_Main"/>
              </a:rPr>
              <a:t>×</a:t>
            </a:r>
            <a:r>
              <a:rPr lang="en-US" b="0" i="1" dirty="0" err="1">
                <a:effectLst/>
                <a:latin typeface="KaTeX_Math"/>
              </a:rPr>
              <a:t>n</a:t>
            </a:r>
            <a:r>
              <a:rPr lang="en-US" b="0" i="0" dirty="0">
                <a:effectLst/>
                <a:latin typeface="Söhne"/>
              </a:rPr>
              <a:t>, it is partitioned into </a:t>
            </a:r>
            <a:r>
              <a:rPr lang="en-US" b="0" i="1" dirty="0" err="1">
                <a:effectLst/>
                <a:latin typeface="KaTeX_Math"/>
              </a:rPr>
              <a:t>f</a:t>
            </a:r>
            <a:r>
              <a:rPr lang="en-US" b="0" i="0" dirty="0" err="1">
                <a:effectLst/>
                <a:latin typeface="KaTeX_Main"/>
              </a:rPr>
              <a:t>×</a:t>
            </a:r>
            <a:r>
              <a:rPr lang="en-US" b="0" i="1" dirty="0" err="1">
                <a:effectLst/>
                <a:latin typeface="KaTeX_Math"/>
              </a:rPr>
              <a:t>g</a:t>
            </a:r>
            <a:r>
              <a:rPr lang="en-US" b="0" i="0" dirty="0">
                <a:effectLst/>
                <a:latin typeface="Söhne"/>
              </a:rPr>
              <a:t> blocks, where </a:t>
            </a:r>
            <a:r>
              <a:rPr lang="en-US" b="0" i="1" dirty="0">
                <a:effectLst/>
                <a:latin typeface="KaTeX_Math"/>
              </a:rPr>
              <a:t>f</a:t>
            </a:r>
            <a:r>
              <a:rPr lang="en-US" b="0" i="0" dirty="0">
                <a:effectLst/>
                <a:latin typeface="KaTeX_Main"/>
              </a:rPr>
              <a:t>=</a:t>
            </a:r>
            <a:r>
              <a:rPr lang="en-US" b="0" i="1" dirty="0" err="1">
                <a:effectLst/>
                <a:latin typeface="KaTeX_Math"/>
              </a:rPr>
              <a:t>m</a:t>
            </a:r>
            <a:r>
              <a:rPr lang="en-US" b="0" i="0" dirty="0" err="1">
                <a:effectLst/>
                <a:latin typeface="KaTeX_Main"/>
              </a:rPr>
              <a:t>÷</a:t>
            </a:r>
            <a:r>
              <a:rPr lang="en-US" b="0" i="1" dirty="0" err="1">
                <a:effectLst/>
                <a:latin typeface="KaTeX_Math"/>
              </a:rPr>
              <a:t>b</a:t>
            </a:r>
            <a:r>
              <a:rPr lang="en-US" b="0" i="0" dirty="0">
                <a:effectLst/>
                <a:latin typeface="Söhne"/>
              </a:rPr>
              <a:t> and </a:t>
            </a:r>
            <a:r>
              <a:rPr lang="en-US" b="0" i="1" dirty="0">
                <a:effectLst/>
                <a:latin typeface="KaTeX_Math"/>
              </a:rPr>
              <a:t>g</a:t>
            </a:r>
            <a:r>
              <a:rPr lang="en-US" b="0" i="0" dirty="0">
                <a:effectLst/>
                <a:latin typeface="KaTeX_Main"/>
              </a:rPr>
              <a:t>=</a:t>
            </a:r>
            <a:r>
              <a:rPr lang="en-US" b="0" i="1" dirty="0" err="1">
                <a:effectLst/>
                <a:latin typeface="KaTeX_Math"/>
              </a:rPr>
              <a:t>n</a:t>
            </a:r>
            <a:r>
              <a:rPr lang="en-US" b="0" i="0" dirty="0" err="1">
                <a:effectLst/>
                <a:latin typeface="KaTeX_Main"/>
              </a:rPr>
              <a:t>÷</a:t>
            </a:r>
            <a:r>
              <a:rPr lang="en-US" b="0" i="1" dirty="0" err="1">
                <a:effectLst/>
                <a:latin typeface="KaTeX_Math"/>
              </a:rPr>
              <a:t>b</a:t>
            </a:r>
            <a:r>
              <a:rPr lang="en-US" b="0" i="0" dirty="0">
                <a:effectLst/>
                <a:latin typeface="Söhne"/>
              </a:rPr>
              <a:t>, with </a:t>
            </a:r>
            <a:r>
              <a:rPr lang="en-US" b="0" i="1" dirty="0">
                <a:effectLst/>
                <a:latin typeface="KaTeX_Math"/>
              </a:rPr>
              <a:t>b</a:t>
            </a:r>
            <a:r>
              <a:rPr lang="en-US" b="0" i="0" dirty="0">
                <a:effectLst/>
                <a:latin typeface="Söhne"/>
              </a:rPr>
              <a:t> being the row/column size of each circulant matrix.</a:t>
            </a:r>
          </a:p>
          <a:p>
            <a:pPr algn="l">
              <a:buFont typeface="+mj-lt"/>
              <a:buAutoNum type="arabicPeriod"/>
            </a:pPr>
            <a:r>
              <a:rPr lang="en-US" b="1" i="0" dirty="0">
                <a:effectLst/>
                <a:latin typeface="Söhne"/>
              </a:rPr>
              <a:t>Storage Efficiency</a:t>
            </a:r>
            <a:r>
              <a:rPr lang="en-US" b="0" i="0" dirty="0">
                <a:effectLst/>
                <a:latin typeface="Söhne"/>
              </a:rPr>
              <a:t>: Only the first row/column of each block-circulant matrix, called the </a:t>
            </a:r>
            <a:r>
              <a:rPr lang="en-US" b="0" i="1" dirty="0">
                <a:effectLst/>
                <a:latin typeface="Söhne"/>
              </a:rPr>
              <a:t>index vector</a:t>
            </a:r>
            <a:r>
              <a:rPr lang="en-US" b="0" i="0" dirty="0">
                <a:effectLst/>
                <a:latin typeface="Söhne"/>
              </a:rPr>
              <a:t> </a:t>
            </a:r>
            <a:r>
              <a:rPr lang="en-US" b="1" i="0" dirty="0" err="1">
                <a:effectLst/>
                <a:latin typeface="KaTeX_Main"/>
              </a:rPr>
              <a:t>p</a:t>
            </a:r>
            <a:r>
              <a:rPr lang="en-US" b="0" i="1" dirty="0" err="1">
                <a:effectLst/>
                <a:latin typeface="KaTeX_Math"/>
              </a:rPr>
              <a:t>ij</a:t>
            </a:r>
            <a:r>
              <a:rPr lang="en-US" b="0" i="0" dirty="0">
                <a:effectLst/>
                <a:latin typeface="KaTeX_Main"/>
              </a:rPr>
              <a:t>​</a:t>
            </a:r>
            <a:r>
              <a:rPr lang="en-US" b="0" i="0" dirty="0">
                <a:effectLst/>
                <a:latin typeface="Söhne"/>
              </a:rPr>
              <a:t>, needs to be stored and computed, significantly reducing storage requirements.</a:t>
            </a:r>
          </a:p>
          <a:p>
            <a:endParaRPr lang="en-US" dirty="0"/>
          </a:p>
          <a:p>
            <a:pPr algn="l"/>
            <a:r>
              <a:rPr lang="en-US" b="1" i="0" dirty="0">
                <a:effectLst/>
                <a:latin typeface="Söhne"/>
              </a:rPr>
              <a:t>Enhanced BCM Formulation</a:t>
            </a:r>
          </a:p>
          <a:p>
            <a:pPr algn="l"/>
            <a:r>
              <a:rPr lang="en-US" b="0" i="0" dirty="0">
                <a:effectLst/>
                <a:latin typeface="Söhne"/>
              </a:rPr>
              <a:t>The enhanced BCM approach modifies the formulation of the index vector </a:t>
            </a:r>
            <a:r>
              <a:rPr lang="en-US" b="1" i="0" dirty="0" err="1">
                <a:effectLst/>
                <a:latin typeface="KaTeX_Main"/>
              </a:rPr>
              <a:t>p</a:t>
            </a:r>
            <a:r>
              <a:rPr lang="en-US" b="0" i="1" dirty="0" err="1">
                <a:effectLst/>
                <a:latin typeface="KaTeX_Math"/>
              </a:rPr>
              <a:t>ij</a:t>
            </a:r>
            <a:r>
              <a:rPr lang="en-US" b="0" i="0" dirty="0">
                <a:effectLst/>
                <a:latin typeface="KaTeX_Main"/>
              </a:rPr>
              <a:t>​</a:t>
            </a:r>
            <a:r>
              <a:rPr lang="en-US" b="0" i="0" dirty="0">
                <a:effectLst/>
                <a:latin typeface="Söhne"/>
              </a:rPr>
              <a:t> for better performance in large-scale language models. </a:t>
            </a:r>
          </a:p>
          <a:p>
            <a:endParaRPr lang="en-US" dirty="0"/>
          </a:p>
        </p:txBody>
      </p:sp>
      <p:pic>
        <p:nvPicPr>
          <p:cNvPr id="3" name="Picture 2">
            <a:extLst>
              <a:ext uri="{FF2B5EF4-FFF2-40B4-BE49-F238E27FC236}">
                <a16:creationId xmlns:a16="http://schemas.microsoft.com/office/drawing/2014/main" id="{7A631609-AE0C-D5E2-DD24-317A887E2D48}"/>
              </a:ext>
            </a:extLst>
          </p:cNvPr>
          <p:cNvPicPr>
            <a:picLocks noChangeAspect="1"/>
          </p:cNvPicPr>
          <p:nvPr/>
        </p:nvPicPr>
        <p:blipFill>
          <a:blip r:embed="rId2"/>
          <a:stretch>
            <a:fillRect/>
          </a:stretch>
        </p:blipFill>
        <p:spPr>
          <a:xfrm>
            <a:off x="2598525" y="4624240"/>
            <a:ext cx="2523750" cy="1569171"/>
          </a:xfrm>
          <a:prstGeom prst="rect">
            <a:avLst/>
          </a:prstGeom>
        </p:spPr>
      </p:pic>
      <p:sp>
        <p:nvSpPr>
          <p:cNvPr id="4" name="TextBox 3">
            <a:extLst>
              <a:ext uri="{FF2B5EF4-FFF2-40B4-BE49-F238E27FC236}">
                <a16:creationId xmlns:a16="http://schemas.microsoft.com/office/drawing/2014/main" id="{5B5550FB-8FB2-6AC6-ACE9-070016025380}"/>
              </a:ext>
            </a:extLst>
          </p:cNvPr>
          <p:cNvSpPr txBox="1"/>
          <p:nvPr/>
        </p:nvSpPr>
        <p:spPr>
          <a:xfrm>
            <a:off x="586853" y="536766"/>
            <a:ext cx="5977720" cy="584775"/>
          </a:xfrm>
          <a:prstGeom prst="rect">
            <a:avLst/>
          </a:prstGeom>
          <a:noFill/>
        </p:spPr>
        <p:txBody>
          <a:bodyPr wrap="square" rtlCol="0">
            <a:spAutoFit/>
          </a:bodyPr>
          <a:lstStyle/>
          <a:p>
            <a:r>
              <a:rPr lang="en-US" sz="3200" b="1" dirty="0"/>
              <a:t>BCM</a:t>
            </a:r>
          </a:p>
        </p:txBody>
      </p:sp>
    </p:spTree>
    <p:extLst>
      <p:ext uri="{BB962C8B-B14F-4D97-AF65-F5344CB8AC3E}">
        <p14:creationId xmlns:p14="http://schemas.microsoft.com/office/powerpoint/2010/main" val="647608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75B3C-16A8-E6E6-37EA-356E72F38990}"/>
              </a:ext>
            </a:extLst>
          </p:cNvPr>
          <p:cNvSpPr txBox="1"/>
          <p:nvPr/>
        </p:nvSpPr>
        <p:spPr>
          <a:xfrm>
            <a:off x="226243" y="452487"/>
            <a:ext cx="11792932" cy="6093976"/>
          </a:xfrm>
          <a:prstGeom prst="rect">
            <a:avLst/>
          </a:prstGeom>
          <a:noFill/>
        </p:spPr>
        <p:txBody>
          <a:bodyPr wrap="square" rtlCol="0">
            <a:spAutoFit/>
          </a:bodyPr>
          <a:lstStyle/>
          <a:p>
            <a:r>
              <a:rPr lang="en-US" dirty="0"/>
              <a:t>Compiler Optimizations for BCM</a:t>
            </a:r>
          </a:p>
          <a:p>
            <a:endParaRPr lang="en-US" dirty="0"/>
          </a:p>
          <a:p>
            <a:pPr algn="l"/>
            <a:r>
              <a:rPr lang="en-US" sz="1400" b="1" i="0" dirty="0">
                <a:effectLst/>
                <a:latin typeface="Söhne"/>
              </a:rPr>
              <a:t>1. Block Size (b)</a:t>
            </a:r>
          </a:p>
          <a:p>
            <a:pPr algn="l">
              <a:buFont typeface="Arial" panose="020B0604020202020204" pitchFamily="34" charset="0"/>
              <a:buChar char="•"/>
            </a:pPr>
            <a:r>
              <a:rPr lang="en-US" sz="1400" b="1" i="0" dirty="0">
                <a:effectLst/>
                <a:latin typeface="Söhne"/>
              </a:rPr>
              <a:t>Importance</a:t>
            </a:r>
            <a:r>
              <a:rPr lang="en-US" sz="1400" b="0" i="0" dirty="0">
                <a:effectLst/>
                <a:latin typeface="Söhne"/>
              </a:rPr>
              <a:t>: The size of the blocks into which the weight matrices are partitioned affects both the compression ratio and the computational efficiency of the FFT operations.</a:t>
            </a:r>
          </a:p>
          <a:p>
            <a:pPr algn="l">
              <a:buFont typeface="Arial" panose="020B0604020202020204" pitchFamily="34" charset="0"/>
              <a:buChar char="•"/>
            </a:pPr>
            <a:r>
              <a:rPr lang="en-US" sz="1400" b="1" i="0" dirty="0">
                <a:effectLst/>
                <a:latin typeface="Söhne"/>
              </a:rPr>
              <a:t>Optimization Strategy</a:t>
            </a:r>
            <a:r>
              <a:rPr lang="en-US" sz="1400" b="0" i="0" dirty="0">
                <a:effectLst/>
                <a:latin typeface="Söhne"/>
              </a:rPr>
              <a:t>: The compiler could test different block sizes and evaluate their impact on model performance and compression. Smaller blocks might lead to better compression but could potentially increase computational overhead. Find the optimal block size.</a:t>
            </a:r>
          </a:p>
          <a:p>
            <a:pPr algn="l">
              <a:buFont typeface="Arial" panose="020B0604020202020204" pitchFamily="34" charset="0"/>
              <a:buChar char="•"/>
            </a:pPr>
            <a:endParaRPr lang="en-US" sz="1400" b="0" i="0" dirty="0">
              <a:effectLst/>
              <a:latin typeface="Söhne"/>
            </a:endParaRPr>
          </a:p>
          <a:p>
            <a:pPr algn="l"/>
            <a:r>
              <a:rPr lang="en-US" sz="1400" b="1" i="0" dirty="0">
                <a:effectLst/>
                <a:latin typeface="Söhne"/>
              </a:rPr>
              <a:t>2. Precision and Quantization</a:t>
            </a:r>
          </a:p>
          <a:p>
            <a:pPr algn="l">
              <a:buFont typeface="Arial" panose="020B0604020202020204" pitchFamily="34" charset="0"/>
              <a:buChar char="•"/>
            </a:pPr>
            <a:r>
              <a:rPr lang="en-US" sz="1400" b="1" i="0" dirty="0">
                <a:effectLst/>
                <a:latin typeface="Söhne"/>
              </a:rPr>
              <a:t>Importance</a:t>
            </a:r>
            <a:r>
              <a:rPr lang="en-US" sz="1400" b="0" i="0" dirty="0">
                <a:effectLst/>
                <a:latin typeface="Söhne"/>
              </a:rPr>
              <a:t>: The precision of the stored weights (e.g., float32, float16) affects both the memory and the model's accuracy.</a:t>
            </a:r>
          </a:p>
          <a:p>
            <a:pPr algn="l">
              <a:buFont typeface="Arial" panose="020B0604020202020204" pitchFamily="34" charset="0"/>
              <a:buChar char="•"/>
            </a:pPr>
            <a:r>
              <a:rPr lang="en-US" sz="1400" b="1" i="0" dirty="0">
                <a:effectLst/>
                <a:latin typeface="Söhne"/>
              </a:rPr>
              <a:t>Optimization Strategy</a:t>
            </a:r>
            <a:r>
              <a:rPr lang="en-US" sz="1400" b="0" i="0" dirty="0">
                <a:effectLst/>
                <a:latin typeface="Söhne"/>
              </a:rPr>
              <a:t>: Implementing automated quantization strategies where the compiler tests different precision levels and selects the one that provides a balance between model size and accuracy.</a:t>
            </a:r>
          </a:p>
          <a:p>
            <a:pPr algn="l">
              <a:buFont typeface="Arial" panose="020B0604020202020204" pitchFamily="34" charset="0"/>
              <a:buChar char="•"/>
            </a:pPr>
            <a:endParaRPr lang="en-US" sz="1400" b="0" i="0" dirty="0">
              <a:effectLst/>
              <a:latin typeface="Söhne"/>
            </a:endParaRPr>
          </a:p>
          <a:p>
            <a:pPr algn="l"/>
            <a:r>
              <a:rPr lang="en-US" sz="1400" b="1" i="0" dirty="0">
                <a:effectLst/>
                <a:latin typeface="Söhne"/>
              </a:rPr>
              <a:t>3. Sparsity</a:t>
            </a:r>
          </a:p>
          <a:p>
            <a:pPr algn="l">
              <a:buFont typeface="Arial" panose="020B0604020202020204" pitchFamily="34" charset="0"/>
              <a:buChar char="•"/>
            </a:pPr>
            <a:r>
              <a:rPr lang="en-US" sz="1400" b="1" i="0" dirty="0">
                <a:effectLst/>
                <a:latin typeface="Söhne"/>
              </a:rPr>
              <a:t>Importance</a:t>
            </a:r>
            <a:r>
              <a:rPr lang="en-US" sz="1400" b="0" i="0" dirty="0">
                <a:effectLst/>
                <a:latin typeface="Söhne"/>
              </a:rPr>
              <a:t>: Some BCM implementations may incorporate sparsity in the circulant matrices to further reduce memory requirements.</a:t>
            </a:r>
          </a:p>
          <a:p>
            <a:pPr algn="l">
              <a:buFont typeface="Arial" panose="020B0604020202020204" pitchFamily="34" charset="0"/>
              <a:buChar char="•"/>
            </a:pPr>
            <a:r>
              <a:rPr lang="en-US" sz="1400" b="1" i="0" dirty="0">
                <a:effectLst/>
                <a:latin typeface="Söhne"/>
              </a:rPr>
              <a:t>Optimization Strategy</a:t>
            </a:r>
            <a:r>
              <a:rPr lang="en-US" sz="1400" b="0" i="0" dirty="0">
                <a:effectLst/>
                <a:latin typeface="Söhne"/>
              </a:rPr>
              <a:t>: The compiler can analyze the weight matrices to determine the degree of sparsity that can be applied without significantly affecting the model's performance.</a:t>
            </a:r>
          </a:p>
          <a:p>
            <a:pPr algn="l">
              <a:buFont typeface="Arial" panose="020B0604020202020204" pitchFamily="34" charset="0"/>
              <a:buChar char="•"/>
            </a:pPr>
            <a:endParaRPr lang="en-US" sz="1400" b="0" i="0" dirty="0">
              <a:effectLst/>
              <a:latin typeface="Söhne"/>
            </a:endParaRPr>
          </a:p>
          <a:p>
            <a:pPr algn="l"/>
            <a:r>
              <a:rPr lang="en-US" sz="1400" b="1" i="0" dirty="0">
                <a:effectLst/>
                <a:latin typeface="Söhne"/>
              </a:rPr>
              <a:t>4. Index Vector Calculation Method</a:t>
            </a:r>
          </a:p>
          <a:p>
            <a:pPr algn="l">
              <a:buFont typeface="Arial" panose="020B0604020202020204" pitchFamily="34" charset="0"/>
              <a:buChar char="•"/>
            </a:pPr>
            <a:r>
              <a:rPr lang="en-US" sz="1400" b="1" i="0" dirty="0">
                <a:effectLst/>
                <a:latin typeface="Söhne"/>
              </a:rPr>
              <a:t>Importance</a:t>
            </a:r>
            <a:r>
              <a:rPr lang="en-US" sz="1400" b="0" i="0" dirty="0">
                <a:effectLst/>
                <a:latin typeface="Söhne"/>
              </a:rPr>
              <a:t>: In enhanced BCM, the method of calculating the index vector (e.g., averaging across rows/columns) </a:t>
            </a:r>
          </a:p>
          <a:p>
            <a:pPr algn="l">
              <a:buFont typeface="Arial" panose="020B0604020202020204" pitchFamily="34" charset="0"/>
              <a:buChar char="•"/>
            </a:pPr>
            <a:r>
              <a:rPr lang="en-US" sz="1400" b="1" i="0" dirty="0">
                <a:effectLst/>
                <a:latin typeface="Söhne"/>
              </a:rPr>
              <a:t>Optimization Strategy</a:t>
            </a:r>
            <a:r>
              <a:rPr lang="en-US" sz="1400" b="0" i="0" dirty="0">
                <a:effectLst/>
                <a:latin typeface="Söhne"/>
              </a:rPr>
              <a:t>: Experiment with different methods of calculating the index vector and evaluate their impact on the model's performance.</a:t>
            </a:r>
          </a:p>
          <a:p>
            <a:pPr algn="l">
              <a:buFont typeface="Arial" panose="020B0604020202020204" pitchFamily="34" charset="0"/>
              <a:buChar char="•"/>
            </a:pPr>
            <a:endParaRPr lang="en-US" sz="1400" b="0" i="0" dirty="0">
              <a:effectLst/>
              <a:latin typeface="Söhne"/>
            </a:endParaRPr>
          </a:p>
          <a:p>
            <a:pPr algn="l"/>
            <a:r>
              <a:rPr lang="en-US" sz="1400" b="1" i="0" dirty="0">
                <a:effectLst/>
                <a:latin typeface="Söhne"/>
              </a:rPr>
              <a:t>5. Model Layer Analysis</a:t>
            </a:r>
          </a:p>
          <a:p>
            <a:pPr algn="l">
              <a:buFont typeface="Arial" panose="020B0604020202020204" pitchFamily="34" charset="0"/>
              <a:buChar char="•"/>
            </a:pPr>
            <a:r>
              <a:rPr lang="en-US" sz="1400" b="1" i="0" dirty="0">
                <a:effectLst/>
                <a:latin typeface="Söhne"/>
              </a:rPr>
              <a:t>Importance</a:t>
            </a:r>
            <a:r>
              <a:rPr lang="en-US" sz="1400" b="0" i="0" dirty="0">
                <a:effectLst/>
                <a:latin typeface="Söhne"/>
              </a:rPr>
              <a:t>: Different layers of a neural network might benefit differently from BCM compression.</a:t>
            </a:r>
          </a:p>
          <a:p>
            <a:pPr algn="l">
              <a:buFont typeface="Arial" panose="020B0604020202020204" pitchFamily="34" charset="0"/>
              <a:buChar char="•"/>
            </a:pPr>
            <a:r>
              <a:rPr lang="en-US" sz="1400" b="1" i="0" dirty="0">
                <a:effectLst/>
                <a:latin typeface="Söhne"/>
              </a:rPr>
              <a:t>Optimization Strategy</a:t>
            </a:r>
            <a:r>
              <a:rPr lang="en-US" sz="1400" b="0" i="0" dirty="0">
                <a:effectLst/>
                <a:latin typeface="Söhne"/>
              </a:rPr>
              <a:t>: Analyze each layer's characteristics and determine which layers are suitable candidates for BCM compression. Some layers might be more sensitive to compression than others.</a:t>
            </a:r>
          </a:p>
          <a:p>
            <a:endParaRPr lang="en-US" dirty="0"/>
          </a:p>
        </p:txBody>
      </p:sp>
    </p:spTree>
    <p:extLst>
      <p:ext uri="{BB962C8B-B14F-4D97-AF65-F5344CB8AC3E}">
        <p14:creationId xmlns:p14="http://schemas.microsoft.com/office/powerpoint/2010/main" val="365615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79E396-1311-2B18-7750-584079051E7D}"/>
              </a:ext>
            </a:extLst>
          </p:cNvPr>
          <p:cNvSpPr txBox="1"/>
          <p:nvPr/>
        </p:nvSpPr>
        <p:spPr>
          <a:xfrm>
            <a:off x="689212" y="2351782"/>
            <a:ext cx="10324531" cy="1077218"/>
          </a:xfrm>
          <a:prstGeom prst="rect">
            <a:avLst/>
          </a:prstGeom>
          <a:noFill/>
        </p:spPr>
        <p:txBody>
          <a:bodyPr wrap="square">
            <a:spAutoFit/>
          </a:bodyPr>
          <a:lstStyle/>
          <a:p>
            <a:r>
              <a:rPr lang="en-US" sz="3200" b="1" dirty="0"/>
              <a:t>DFX: A Low-latency Multi-FPGA Appliance for Accelerating Transformer-based Text Generation</a:t>
            </a:r>
          </a:p>
        </p:txBody>
      </p:sp>
    </p:spTree>
    <p:extLst>
      <p:ext uri="{BB962C8B-B14F-4D97-AF65-F5344CB8AC3E}">
        <p14:creationId xmlns:p14="http://schemas.microsoft.com/office/powerpoint/2010/main" val="2832420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37616-BCCE-8E9C-CF76-968F86155273}"/>
              </a:ext>
            </a:extLst>
          </p:cNvPr>
          <p:cNvSpPr txBox="1"/>
          <p:nvPr/>
        </p:nvSpPr>
        <p:spPr>
          <a:xfrm>
            <a:off x="246222" y="468245"/>
            <a:ext cx="11245756" cy="5262979"/>
          </a:xfrm>
          <a:prstGeom prst="rect">
            <a:avLst/>
          </a:prstGeom>
          <a:noFill/>
        </p:spPr>
        <p:txBody>
          <a:bodyPr wrap="square" rtlCol="0">
            <a:spAutoFit/>
          </a:bodyPr>
          <a:lstStyle/>
          <a:p>
            <a:r>
              <a:rPr lang="en-US" sz="1400" dirty="0"/>
              <a:t>1. Two main model parallelism schemes: pipelined parallelism and intralayer parallelism.</a:t>
            </a:r>
          </a:p>
          <a:p>
            <a:r>
              <a:rPr lang="en-US" sz="1400" dirty="0"/>
              <a:t>   - Pipelined parallelism involves a worker performing a group of operations and passing the output to other workers for further processing, leading to high throughput but unchanged latency.</a:t>
            </a:r>
          </a:p>
          <a:p>
            <a:r>
              <a:rPr lang="en-US" sz="1400" dirty="0"/>
              <a:t>   - In intralayer parallelism, parallelizable operations are divided among multiple devices, reducing operation execution time, but may require synchronization before some operations.</a:t>
            </a:r>
          </a:p>
          <a:p>
            <a:endParaRPr lang="en-US" sz="1400" dirty="0"/>
          </a:p>
          <a:p>
            <a:r>
              <a:rPr lang="en-US" sz="1400" dirty="0"/>
              <a:t>2. DFX Architecture:</a:t>
            </a:r>
          </a:p>
          <a:p>
            <a:r>
              <a:rPr lang="en-US" sz="1400" dirty="0"/>
              <a:t>   - Consists of dual-socket CPUs and multiple FPGAs.</a:t>
            </a:r>
          </a:p>
          <a:p>
            <a:r>
              <a:rPr lang="en-US" sz="1400" dirty="0"/>
              <a:t>   - A system is formed by one CPU and a homogeneous cluster of four FPGAs, each with one compute core.</a:t>
            </a:r>
          </a:p>
          <a:p>
            <a:r>
              <a:rPr lang="en-US" sz="1400" dirty="0"/>
              <a:t>   - Designed for computing independent workloads.</a:t>
            </a:r>
          </a:p>
          <a:p>
            <a:endParaRPr lang="en-US" sz="1400" dirty="0"/>
          </a:p>
          <a:p>
            <a:r>
              <a:rPr lang="en-US" sz="1400" dirty="0"/>
              <a:t>3. Communication and Networking in DFX:</a:t>
            </a:r>
          </a:p>
          <a:p>
            <a:r>
              <a:rPr lang="en-US" sz="1400" dirty="0"/>
              <a:t>   - FPGAs connected to the CPU via PCIe Gen 3, transferring data at 16 GB/s.</a:t>
            </a:r>
          </a:p>
          <a:p>
            <a:r>
              <a:rPr lang="en-US" sz="1400" dirty="0"/>
              <a:t>   - FPGA-to-FPGA communication through QSFP transceiver at 100 Gb/s.</a:t>
            </a:r>
          </a:p>
          <a:p>
            <a:r>
              <a:rPr lang="en-US" sz="1400" dirty="0"/>
              <a:t>   - Utilizes a ring network due to each FPGA having only two QSFP ports, making it scalable.</a:t>
            </a:r>
          </a:p>
          <a:p>
            <a:endParaRPr lang="en-US" sz="1400" dirty="0"/>
          </a:p>
          <a:p>
            <a:r>
              <a:rPr lang="en-US" sz="1400" dirty="0"/>
              <a:t>4. Homogeneous Cluster Operation:</a:t>
            </a:r>
          </a:p>
          <a:p>
            <a:r>
              <a:rPr lang="en-US" sz="1400" dirty="0"/>
              <a:t>   - Each FPGA in the cluster runs identical operations on identical hardware.</a:t>
            </a:r>
          </a:p>
          <a:p>
            <a:r>
              <a:rPr lang="en-US" sz="1400" dirty="0"/>
              <a:t>   - Specifically used for running GPT-2 end-to-end.</a:t>
            </a:r>
          </a:p>
          <a:p>
            <a:endParaRPr lang="en-US" sz="1400" dirty="0"/>
          </a:p>
          <a:p>
            <a:r>
              <a:rPr lang="en-US" sz="1400" dirty="0"/>
              <a:t>5. Data Storage and Precision in DFX:</a:t>
            </a:r>
          </a:p>
          <a:p>
            <a:r>
              <a:rPr lang="en-US" sz="1400" dirty="0"/>
              <a:t>   - Weight matrices stored in HBM (High Bandwidth Memory).</a:t>
            </a:r>
          </a:p>
          <a:p>
            <a:r>
              <a:rPr lang="en-US" sz="1400" dirty="0"/>
              <a:t>   - Input/output tokens, bias vectors, and other parameters stored in DDR, accessed infrequently, with minimal impact on performance.</a:t>
            </a:r>
          </a:p>
          <a:p>
            <a:r>
              <a:rPr lang="en-US" sz="1400" dirty="0"/>
              <a:t>   - Utilizes standard half-precision floating-point (FP16) for model parameters to maintain inference accuracy.</a:t>
            </a:r>
          </a:p>
        </p:txBody>
      </p:sp>
    </p:spTree>
    <p:extLst>
      <p:ext uri="{BB962C8B-B14F-4D97-AF65-F5344CB8AC3E}">
        <p14:creationId xmlns:p14="http://schemas.microsoft.com/office/powerpoint/2010/main" val="281961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068C12-49BE-ED8A-756E-0550B29202C8}"/>
              </a:ext>
            </a:extLst>
          </p:cNvPr>
          <p:cNvPicPr>
            <a:picLocks noChangeAspect="1"/>
          </p:cNvPicPr>
          <p:nvPr/>
        </p:nvPicPr>
        <p:blipFill rotWithShape="1">
          <a:blip r:embed="rId2"/>
          <a:srcRect l="7721" r="7694" b="17863"/>
          <a:stretch/>
        </p:blipFill>
        <p:spPr>
          <a:xfrm>
            <a:off x="0" y="1230685"/>
            <a:ext cx="12210456" cy="3969112"/>
          </a:xfrm>
          <a:prstGeom prst="rect">
            <a:avLst/>
          </a:prstGeom>
        </p:spPr>
      </p:pic>
    </p:spTree>
    <p:extLst>
      <p:ext uri="{BB962C8B-B14F-4D97-AF65-F5344CB8AC3E}">
        <p14:creationId xmlns:p14="http://schemas.microsoft.com/office/powerpoint/2010/main" val="3968368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FF3960-8225-AF7E-3686-E19496BCB463}"/>
              </a:ext>
            </a:extLst>
          </p:cNvPr>
          <p:cNvPicPr>
            <a:picLocks noChangeAspect="1"/>
          </p:cNvPicPr>
          <p:nvPr/>
        </p:nvPicPr>
        <p:blipFill>
          <a:blip r:embed="rId2"/>
          <a:stretch>
            <a:fillRect/>
          </a:stretch>
        </p:blipFill>
        <p:spPr>
          <a:xfrm>
            <a:off x="553692" y="760829"/>
            <a:ext cx="11191260" cy="5162299"/>
          </a:xfrm>
          <a:prstGeom prst="rect">
            <a:avLst/>
          </a:prstGeom>
        </p:spPr>
      </p:pic>
    </p:spTree>
    <p:extLst>
      <p:ext uri="{BB962C8B-B14F-4D97-AF65-F5344CB8AC3E}">
        <p14:creationId xmlns:p14="http://schemas.microsoft.com/office/powerpoint/2010/main" val="172826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8EACE8-9256-5A03-3DAE-5B0DB8A95B7F}"/>
              </a:ext>
            </a:extLst>
          </p:cNvPr>
          <p:cNvSpPr txBox="1"/>
          <p:nvPr/>
        </p:nvSpPr>
        <p:spPr>
          <a:xfrm>
            <a:off x="245660" y="300251"/>
            <a:ext cx="11791665" cy="5262979"/>
          </a:xfrm>
          <a:prstGeom prst="rect">
            <a:avLst/>
          </a:prstGeom>
          <a:noFill/>
        </p:spPr>
        <p:txBody>
          <a:bodyPr wrap="square" rtlCol="0">
            <a:spAutoFit/>
          </a:bodyPr>
          <a:lstStyle/>
          <a:p>
            <a:r>
              <a:rPr lang="en-US" sz="1400" dirty="0"/>
              <a:t>1. Implementation of Model Parallelism:</a:t>
            </a:r>
          </a:p>
          <a:p>
            <a:r>
              <a:rPr lang="en-US" sz="1400" dirty="0"/>
              <a:t>   - Applies model parallelism specifically to model parameters using an intra-layer parallelism scheme.</a:t>
            </a:r>
          </a:p>
          <a:p>
            <a:r>
              <a:rPr lang="en-US" sz="1400" dirty="0"/>
              <a:t>   - Adopts a specific intra-layer partitioning method to reduce latency in matrix operations, proportional to the number of workers, with minimal synchronization overhead.</a:t>
            </a:r>
          </a:p>
          <a:p>
            <a:endParaRPr lang="en-US" sz="1400" dirty="0"/>
          </a:p>
          <a:p>
            <a:r>
              <a:rPr lang="en-US" sz="1400" dirty="0"/>
              <a:t>2. Partitioning of Weight Matrices:</a:t>
            </a:r>
          </a:p>
          <a:p>
            <a:r>
              <a:rPr lang="en-US" sz="1400" dirty="0"/>
              <a:t>   - Multi-head attention weight matrices are divided head-wise.</a:t>
            </a:r>
          </a:p>
          <a:p>
            <a:r>
              <a:rPr lang="en-US" sz="1400" dirty="0"/>
              <a:t>   - Fully-connected layer weight matrices are divided column-wise into two portions, corresponding to the number of FPGAs.</a:t>
            </a:r>
          </a:p>
          <a:p>
            <a:r>
              <a:rPr lang="en-US" sz="1400" dirty="0"/>
              <a:t>   - Each FPGA works individually on its assigned partition.</a:t>
            </a:r>
          </a:p>
          <a:p>
            <a:endParaRPr lang="en-US" sz="1400" dirty="0"/>
          </a:p>
          <a:p>
            <a:r>
              <a:rPr lang="en-US" sz="1400" dirty="0"/>
              <a:t>3. Storage and Execution in FPGAs:</a:t>
            </a:r>
          </a:p>
          <a:p>
            <a:r>
              <a:rPr lang="en-US" sz="1400" dirty="0"/>
              <a:t>   - Partitioned matrices are stored in the memory of the FPGA where their respective core is located.</a:t>
            </a:r>
          </a:p>
          <a:p>
            <a:r>
              <a:rPr lang="en-US" sz="1400" dirty="0"/>
              <a:t>   - Each core executes identical operations in parallel using the partitioned model parameters.</a:t>
            </a:r>
          </a:p>
          <a:p>
            <a:endParaRPr lang="en-US" sz="1400" dirty="0"/>
          </a:p>
          <a:p>
            <a:r>
              <a:rPr lang="en-US" sz="1400" dirty="0"/>
              <a:t>4. Data Synchronization and Circulation:</a:t>
            </a:r>
          </a:p>
          <a:p>
            <a:r>
              <a:rPr lang="en-US" sz="1400" dirty="0"/>
              <a:t>   - Each core obtains a </a:t>
            </a:r>
            <a:r>
              <a:rPr lang="en-US" sz="1400" dirty="0" err="1"/>
              <a:t>subvector</a:t>
            </a:r>
            <a:r>
              <a:rPr lang="en-US" sz="1400" dirty="0"/>
              <a:t> of the output vector from matrix operations.</a:t>
            </a:r>
          </a:p>
          <a:p>
            <a:r>
              <a:rPr lang="en-US" sz="1400" dirty="0"/>
              <a:t>   - </a:t>
            </a:r>
            <a:r>
              <a:rPr lang="en-US" sz="1400" dirty="0" err="1"/>
              <a:t>Subvectors</a:t>
            </a:r>
            <a:r>
              <a:rPr lang="en-US" sz="1400" dirty="0"/>
              <a:t> are circulated to other FPGAs through the ring network for data synchronization.</a:t>
            </a:r>
          </a:p>
          <a:p>
            <a:r>
              <a:rPr lang="en-US" sz="1400" dirty="0"/>
              <a:t>   - After synchronization, each core possesses the complete vector, ready for the next vector operation, like residual.</a:t>
            </a:r>
          </a:p>
          <a:p>
            <a:endParaRPr lang="en-US" sz="1400" dirty="0"/>
          </a:p>
          <a:p>
            <a:r>
              <a:rPr lang="en-US" sz="1400" dirty="0"/>
              <a:t>5. Synchronization Frequency:</a:t>
            </a:r>
          </a:p>
          <a:p>
            <a:r>
              <a:rPr lang="en-US" sz="1400" dirty="0"/>
              <a:t>   - Synchronization is required once during and once after self-attention and feed-forward network operations.</a:t>
            </a:r>
          </a:p>
          <a:p>
            <a:r>
              <a:rPr lang="en-US" sz="1400" dirty="0"/>
              <a:t>   - This results in a total of four synchronizations per decoder layer.</a:t>
            </a:r>
          </a:p>
          <a:p>
            <a:r>
              <a:rPr lang="en-US" sz="1400" dirty="0"/>
              <a:t>   - The approach minimizes data synchronization and transfer among FPGAs while leveraging model parallelism in self-attention and feed-forward network operations.</a:t>
            </a:r>
          </a:p>
        </p:txBody>
      </p:sp>
    </p:spTree>
    <p:extLst>
      <p:ext uri="{BB962C8B-B14F-4D97-AF65-F5344CB8AC3E}">
        <p14:creationId xmlns:p14="http://schemas.microsoft.com/office/powerpoint/2010/main" val="465781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6984E7-4B30-E6A7-95FD-4CECD1A9A52A}"/>
              </a:ext>
            </a:extLst>
          </p:cNvPr>
          <p:cNvSpPr txBox="1"/>
          <p:nvPr/>
        </p:nvSpPr>
        <p:spPr>
          <a:xfrm>
            <a:off x="368490" y="382137"/>
            <a:ext cx="11518710" cy="6124754"/>
          </a:xfrm>
          <a:prstGeom prst="rect">
            <a:avLst/>
          </a:prstGeom>
          <a:noFill/>
        </p:spPr>
        <p:txBody>
          <a:bodyPr wrap="square" rtlCol="0">
            <a:spAutoFit/>
          </a:bodyPr>
          <a:lstStyle/>
          <a:p>
            <a:r>
              <a:rPr lang="en-US" sz="1400" dirty="0"/>
              <a:t>1. Matrix and Vector Loading:</a:t>
            </a:r>
          </a:p>
          <a:p>
            <a:r>
              <a:rPr lang="en-US" sz="1400" dirty="0"/>
              <a:t>   - Matrices are loaded in tiles and vectors in portions.</a:t>
            </a:r>
          </a:p>
          <a:p>
            <a:r>
              <a:rPr lang="en-US" sz="1400" dirty="0"/>
              <a:t>   - Matrix-matrix multiplications executed through a sequence of matrix-vector multiplications.</a:t>
            </a:r>
          </a:p>
          <a:p>
            <a:endParaRPr lang="en-US" sz="1400" dirty="0"/>
          </a:p>
          <a:p>
            <a:r>
              <a:rPr lang="en-US" sz="1400" dirty="0"/>
              <a:t>2. Conv1D Instruction:</a:t>
            </a:r>
          </a:p>
          <a:p>
            <a:r>
              <a:rPr lang="en-US" sz="1400" dirty="0"/>
              <a:t>   - Used in Query, Key, Value matrix generation and feed-forward networks.</a:t>
            </a:r>
          </a:p>
          <a:p>
            <a:r>
              <a:rPr lang="en-US" sz="1400" dirty="0"/>
              <a:t>   - Operates on the equation Ax + b, requiring weight matrix A, input vector x, and bias vector b.</a:t>
            </a:r>
          </a:p>
          <a:p>
            <a:r>
              <a:rPr lang="en-US" sz="1400" dirty="0"/>
              <a:t>   - Has a convolutional aspect for inputs longer than maximum size, using a sliding window approach.</a:t>
            </a:r>
          </a:p>
          <a:p>
            <a:endParaRPr lang="en-US" sz="1400" dirty="0"/>
          </a:p>
          <a:p>
            <a:r>
              <a:rPr lang="en-US" sz="1400" dirty="0"/>
              <a:t>3. </a:t>
            </a:r>
            <a:r>
              <a:rPr lang="en-US" sz="1400" dirty="0" err="1"/>
              <a:t>MaskedMM</a:t>
            </a:r>
            <a:r>
              <a:rPr lang="en-US" sz="1400" dirty="0"/>
              <a:t> Instruction:</a:t>
            </a:r>
          </a:p>
          <a:p>
            <a:r>
              <a:rPr lang="en-US" sz="1400" dirty="0"/>
              <a:t>   - Executes masked matrix multiplication (MM) with the equation Ax.</a:t>
            </a:r>
          </a:p>
          <a:p>
            <a:r>
              <a:rPr lang="en-US" sz="1400" dirty="0"/>
              <a:t>   - Used for calculating Query × </a:t>
            </a:r>
            <a:r>
              <a:rPr lang="en-US" sz="1400" dirty="0" err="1"/>
              <a:t>KeyT</a:t>
            </a:r>
            <a:r>
              <a:rPr lang="en-US" sz="1400" dirty="0"/>
              <a:t> (Score matrix), loading the Query matrix as vectors.</a:t>
            </a:r>
          </a:p>
          <a:p>
            <a:r>
              <a:rPr lang="en-US" sz="1400" dirty="0"/>
              <a:t>   - Implements masking to put a −∞ mask on upper diagonal elements of the Score matrix, preventing influence from future contexts.</a:t>
            </a:r>
          </a:p>
          <a:p>
            <a:r>
              <a:rPr lang="en-US" sz="1400" dirty="0"/>
              <a:t>   - Works with </a:t>
            </a:r>
            <a:r>
              <a:rPr lang="en-US" sz="1400" dirty="0" err="1"/>
              <a:t>Softmax</a:t>
            </a:r>
            <a:r>
              <a:rPr lang="en-US" sz="1400" dirty="0"/>
              <a:t> to create a lower triangular matrix, outputting each row's maximum value.</a:t>
            </a:r>
          </a:p>
          <a:p>
            <a:endParaRPr lang="en-US" sz="1400" dirty="0"/>
          </a:p>
          <a:p>
            <a:r>
              <a:rPr lang="en-US" sz="1400" dirty="0"/>
              <a:t>4. MM Instruction:</a:t>
            </a:r>
          </a:p>
          <a:p>
            <a:r>
              <a:rPr lang="en-US" sz="1400" dirty="0"/>
              <a:t>   - Similar to </a:t>
            </a:r>
            <a:r>
              <a:rPr lang="en-US" sz="1400" dirty="0" err="1"/>
              <a:t>MaskedMM</a:t>
            </a:r>
            <a:r>
              <a:rPr lang="en-US" sz="1400" dirty="0"/>
              <a:t> but without masking.</a:t>
            </a:r>
          </a:p>
          <a:p>
            <a:r>
              <a:rPr lang="en-US" sz="1400" dirty="0"/>
              <a:t>   - Utilized in the language model (LM) head for logit calculation and in the attention layer for calculating Score × Value.</a:t>
            </a:r>
          </a:p>
          <a:p>
            <a:endParaRPr lang="en-US" sz="1400" dirty="0"/>
          </a:p>
          <a:p>
            <a:r>
              <a:rPr lang="en-US" sz="1400" dirty="0"/>
              <a:t>5. </a:t>
            </a:r>
            <a:r>
              <a:rPr lang="en-US" sz="1400" dirty="0" err="1"/>
              <a:t>LayerNorm</a:t>
            </a:r>
            <a:r>
              <a:rPr lang="en-US" sz="1400" dirty="0"/>
              <a:t> Instruction:</a:t>
            </a:r>
          </a:p>
          <a:p>
            <a:r>
              <a:rPr lang="en-US" sz="1400" dirty="0"/>
              <a:t>   - Executes layer normalization with the equation y(xi) = </a:t>
            </a:r>
            <a:r>
              <a:rPr lang="el-GR" sz="1400" dirty="0"/>
              <a:t>γ</a:t>
            </a:r>
            <a:r>
              <a:rPr lang="en-US" sz="1400" dirty="0" err="1"/>
              <a:t>i</a:t>
            </a:r>
            <a:r>
              <a:rPr lang="en-US" sz="1400" dirty="0"/>
              <a:t> xi−</a:t>
            </a:r>
            <a:r>
              <a:rPr lang="el-GR" sz="1400" dirty="0"/>
              <a:t>μ /σ + β</a:t>
            </a:r>
            <a:r>
              <a:rPr lang="en-US" sz="1400" dirty="0" err="1"/>
              <a:t>i</a:t>
            </a:r>
            <a:r>
              <a:rPr lang="en-US" sz="1400" dirty="0"/>
              <a:t>.</a:t>
            </a:r>
          </a:p>
          <a:p>
            <a:r>
              <a:rPr lang="en-US" sz="1400" dirty="0"/>
              <a:t>   - Involves calculating mean (using </a:t>
            </a:r>
            <a:r>
              <a:rPr lang="en-US" sz="1400" dirty="0" err="1"/>
              <a:t>accum</a:t>
            </a:r>
            <a:r>
              <a:rPr lang="en-US" sz="1400" dirty="0"/>
              <a:t> and </a:t>
            </a:r>
            <a:r>
              <a:rPr lang="en-US" sz="1400" dirty="0" err="1"/>
              <a:t>mul</a:t>
            </a:r>
            <a:r>
              <a:rPr lang="en-US" sz="1400" dirty="0"/>
              <a:t>) and standard deviation (requiring </a:t>
            </a:r>
            <a:r>
              <a:rPr lang="en-US" sz="1400" dirty="0" err="1"/>
              <a:t>recip_sqrt</a:t>
            </a:r>
            <a:r>
              <a:rPr lang="en-US" sz="1400" dirty="0"/>
              <a:t>).</a:t>
            </a:r>
          </a:p>
          <a:p>
            <a:r>
              <a:rPr lang="en-US" sz="1400" dirty="0"/>
              <a:t>   - Uses sub, </a:t>
            </a:r>
            <a:r>
              <a:rPr lang="en-US" sz="1400" dirty="0" err="1"/>
              <a:t>mul</a:t>
            </a:r>
            <a:r>
              <a:rPr lang="en-US" sz="1400" dirty="0"/>
              <a:t>, and add instructions for execution, with parameters fetched via load instruction.</a:t>
            </a:r>
          </a:p>
          <a:p>
            <a:endParaRPr lang="en-US" sz="1400" dirty="0"/>
          </a:p>
          <a:p>
            <a:r>
              <a:rPr lang="en-US" sz="1400" dirty="0"/>
              <a:t>6. </a:t>
            </a:r>
            <a:r>
              <a:rPr lang="en-US" sz="1400" dirty="0" err="1"/>
              <a:t>Softmax</a:t>
            </a:r>
            <a:r>
              <a:rPr lang="en-US" sz="1400" dirty="0"/>
              <a:t> Instruction:</a:t>
            </a:r>
          </a:p>
          <a:p>
            <a:r>
              <a:rPr lang="en-US" sz="1400" dirty="0"/>
              <a:t>   - Follows the equation y(xi) = </a:t>
            </a:r>
            <a:r>
              <a:rPr lang="en-US" sz="1400" dirty="0" err="1"/>
              <a:t>exi</a:t>
            </a:r>
            <a:r>
              <a:rPr lang="en-US" sz="1400" dirty="0"/>
              <a:t>/ ∑ j ex j, with j representing the number of elements in a row.</a:t>
            </a:r>
          </a:p>
          <a:p>
            <a:r>
              <a:rPr lang="en-US" sz="1400" dirty="0"/>
              <a:t>   - Utilizes basic vector instructions like exp, add, and </a:t>
            </a:r>
            <a:r>
              <a:rPr lang="en-US" sz="1400" dirty="0" err="1"/>
              <a:t>accum</a:t>
            </a:r>
            <a:r>
              <a:rPr lang="en-US" sz="1400" dirty="0"/>
              <a:t> for execution.</a:t>
            </a:r>
          </a:p>
          <a:p>
            <a:r>
              <a:rPr lang="en-US" sz="1400" dirty="0"/>
              <a:t>   - Summation similar to mean calculation in </a:t>
            </a:r>
            <a:r>
              <a:rPr lang="en-US" sz="1400" dirty="0" err="1"/>
              <a:t>LayerNorm</a:t>
            </a:r>
            <a:r>
              <a:rPr lang="en-US" sz="1400" dirty="0"/>
              <a:t>, division achieved through </a:t>
            </a:r>
            <a:r>
              <a:rPr lang="en-US" sz="1400" dirty="0" err="1"/>
              <a:t>recip</a:t>
            </a:r>
            <a:r>
              <a:rPr lang="en-US" sz="1400" dirty="0"/>
              <a:t> and </a:t>
            </a:r>
            <a:r>
              <a:rPr lang="en-US" sz="1400" dirty="0" err="1"/>
              <a:t>mul</a:t>
            </a:r>
            <a:r>
              <a:rPr lang="en-US" sz="1400" dirty="0"/>
              <a:t> instructions.</a:t>
            </a:r>
          </a:p>
        </p:txBody>
      </p:sp>
    </p:spTree>
    <p:extLst>
      <p:ext uri="{BB962C8B-B14F-4D97-AF65-F5344CB8AC3E}">
        <p14:creationId xmlns:p14="http://schemas.microsoft.com/office/powerpoint/2010/main" val="2427890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A7D3A0-333B-EE7C-58B8-17F2CE3970B4}"/>
              </a:ext>
            </a:extLst>
          </p:cNvPr>
          <p:cNvSpPr txBox="1"/>
          <p:nvPr/>
        </p:nvSpPr>
        <p:spPr>
          <a:xfrm>
            <a:off x="226243" y="443060"/>
            <a:ext cx="11613823" cy="5693866"/>
          </a:xfrm>
          <a:prstGeom prst="rect">
            <a:avLst/>
          </a:prstGeom>
          <a:noFill/>
        </p:spPr>
        <p:txBody>
          <a:bodyPr wrap="square" rtlCol="0">
            <a:spAutoFit/>
          </a:bodyPr>
          <a:lstStyle/>
          <a:p>
            <a:r>
              <a:rPr lang="en-US" sz="1400" dirty="0"/>
              <a:t>1. Optimized Tiling Scheme in DFX:</a:t>
            </a:r>
          </a:p>
          <a:p>
            <a:r>
              <a:rPr lang="en-US" sz="1400" dirty="0"/>
              <a:t>   - Aims to maximize computations and throughput, especially during the memory-intensive generation stage, while maintaining performance in the summarization stage.</a:t>
            </a:r>
          </a:p>
          <a:p>
            <a:r>
              <a:rPr lang="en-US" sz="1400" dirty="0"/>
              <a:t>   - In the generation stage, a large number of weights are read from High Bandwidth Memory (HBM) for matrix multiplication.</a:t>
            </a:r>
          </a:p>
          <a:p>
            <a:r>
              <a:rPr lang="en-US" sz="1400" dirty="0"/>
              <a:t>   - Weights are tiled in HBM and read by DMA at a maximum bandwidth of 32 × 512 bits per cycle.</a:t>
            </a:r>
          </a:p>
          <a:p>
            <a:r>
              <a:rPr lang="en-US" sz="1400" dirty="0"/>
              <a:t>   - Tiling dimensions are rearranged to d × l × </a:t>
            </a:r>
            <a:r>
              <a:rPr lang="en-US" sz="1400" dirty="0" err="1"/>
              <a:t>BWdata</a:t>
            </a:r>
            <a:r>
              <a:rPr lang="en-US" sz="1400" dirty="0"/>
              <a:t>, where d is the tile dimension, l is the number of lanes, and </a:t>
            </a:r>
            <a:r>
              <a:rPr lang="en-US" sz="1400" dirty="0" err="1"/>
              <a:t>BWdata</a:t>
            </a:r>
            <a:r>
              <a:rPr lang="en-US" sz="1400" dirty="0"/>
              <a:t> (16) is the data </a:t>
            </a:r>
            <a:r>
              <a:rPr lang="en-US" sz="1400" dirty="0" err="1"/>
              <a:t>bitwidth</a:t>
            </a:r>
            <a:r>
              <a:rPr lang="en-US" sz="1400" dirty="0"/>
              <a:t>.</a:t>
            </a:r>
          </a:p>
          <a:p>
            <a:r>
              <a:rPr lang="en-US" sz="1400" dirty="0"/>
              <a:t>   - The number of lanes corresponds to the number of columns in a tile processed in parallel by matrix function units.</a:t>
            </a:r>
          </a:p>
          <a:p>
            <a:endParaRPr lang="en-US" sz="1400" dirty="0"/>
          </a:p>
          <a:p>
            <a:r>
              <a:rPr lang="en-US" sz="1400" dirty="0"/>
              <a:t>2. Determination of Optimal Tile Dimensions:</a:t>
            </a:r>
          </a:p>
          <a:p>
            <a:r>
              <a:rPr lang="en-US" sz="1400" dirty="0"/>
              <a:t>   - Design space exploration led to the optimal tile dimensions being d = 64 and l = 16.</a:t>
            </a:r>
          </a:p>
          <a:p>
            <a:r>
              <a:rPr lang="en-US" sz="1400" dirty="0"/>
              <a:t>   - Chosen dimensions are based on the attention head dimension (H) of GPT-2 and GPT-3 models, which is around 64.</a:t>
            </a:r>
          </a:p>
          <a:p>
            <a:r>
              <a:rPr lang="en-US" sz="1400" dirty="0"/>
              <a:t>   - Performance degrades when d &gt; 64 for computing Query × </a:t>
            </a:r>
            <a:r>
              <a:rPr lang="en-US" sz="1400" dirty="0" err="1"/>
              <a:t>KeyT</a:t>
            </a:r>
            <a:r>
              <a:rPr lang="en-US" sz="1400" dirty="0"/>
              <a:t> and when l &gt; 64 for calculating Score ×Value due to underutilization of compute units and mismatch with model dimensions.</a:t>
            </a:r>
          </a:p>
          <a:p>
            <a:endParaRPr lang="en-US" sz="1400" dirty="0"/>
          </a:p>
          <a:p>
            <a:r>
              <a:rPr lang="en-US" sz="1400" dirty="0"/>
              <a:t>3. Hardware Resource Utilization:</a:t>
            </a:r>
          </a:p>
          <a:p>
            <a:r>
              <a:rPr lang="en-US" sz="1400" dirty="0"/>
              <a:t>   - d = 64 requires the least hardware resources compared to other options.</a:t>
            </a:r>
          </a:p>
          <a:p>
            <a:r>
              <a:rPr lang="en-US" sz="1400" dirty="0"/>
              <a:t>   - Larger l for d = 16 and d = 32 requires more resources in the matrix processing unit (e.g., accumulators, special function unit operators, and control logic).</a:t>
            </a:r>
          </a:p>
          <a:p>
            <a:r>
              <a:rPr lang="en-US" sz="1400" dirty="0"/>
              <a:t>   - Standardizing hardware with d = 64 and l = 16 minimizes resource use.</a:t>
            </a:r>
          </a:p>
          <a:p>
            <a:endParaRPr lang="en-US" sz="1400" dirty="0"/>
          </a:p>
          <a:p>
            <a:r>
              <a:rPr lang="en-US" sz="1400" dirty="0"/>
              <a:t>4. DMA Loading and Tile Filling:</a:t>
            </a:r>
          </a:p>
          <a:p>
            <a:r>
              <a:rPr lang="en-US" sz="1400" dirty="0"/>
              <a:t>   - DMA loads d × l weights horizontally to fill a tile, then moves to the tile below.</a:t>
            </a:r>
          </a:p>
          <a:p>
            <a:r>
              <a:rPr lang="en-US" sz="1400" dirty="0"/>
              <a:t>   - Horizontal movement maximizes input reuse but requires many buffers for partial sums, leading to on-chip memory constraints.</a:t>
            </a:r>
          </a:p>
          <a:p>
            <a:endParaRPr lang="en-US" sz="1400" dirty="0"/>
          </a:p>
          <a:p>
            <a:r>
              <a:rPr lang="en-US" sz="1400" dirty="0"/>
              <a:t>5. Optimal Direction for Performance:</a:t>
            </a:r>
          </a:p>
          <a:p>
            <a:r>
              <a:rPr lang="en-US" sz="1400" dirty="0"/>
              <a:t>   - Vertical direction reduces buffer requirements but eliminates input reuse, decreasing throughput.</a:t>
            </a:r>
          </a:p>
          <a:p>
            <a:r>
              <a:rPr lang="en-US" sz="1400" dirty="0"/>
              <a:t>   - Zigzag direction with a tile size of d × d is chosen to balance hardware resource usage and data reuse for optimal performance.</a:t>
            </a:r>
          </a:p>
        </p:txBody>
      </p:sp>
    </p:spTree>
    <p:extLst>
      <p:ext uri="{BB962C8B-B14F-4D97-AF65-F5344CB8AC3E}">
        <p14:creationId xmlns:p14="http://schemas.microsoft.com/office/powerpoint/2010/main" val="376067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0E31DE-8D51-C094-376B-9B0161539FDD}"/>
              </a:ext>
            </a:extLst>
          </p:cNvPr>
          <p:cNvPicPr>
            <a:picLocks noChangeAspect="1"/>
          </p:cNvPicPr>
          <p:nvPr/>
        </p:nvPicPr>
        <p:blipFill>
          <a:blip r:embed="rId2"/>
          <a:stretch>
            <a:fillRect/>
          </a:stretch>
        </p:blipFill>
        <p:spPr>
          <a:xfrm>
            <a:off x="267944" y="145984"/>
            <a:ext cx="6971842" cy="3530600"/>
          </a:xfrm>
          <a:prstGeom prst="rect">
            <a:avLst/>
          </a:prstGeom>
        </p:spPr>
      </p:pic>
      <p:pic>
        <p:nvPicPr>
          <p:cNvPr id="3" name="Picture 2">
            <a:extLst>
              <a:ext uri="{FF2B5EF4-FFF2-40B4-BE49-F238E27FC236}">
                <a16:creationId xmlns:a16="http://schemas.microsoft.com/office/drawing/2014/main" id="{D0D3C478-B124-8112-6AA9-807B0B5D2A8C}"/>
              </a:ext>
            </a:extLst>
          </p:cNvPr>
          <p:cNvPicPr>
            <a:picLocks noChangeAspect="1"/>
          </p:cNvPicPr>
          <p:nvPr/>
        </p:nvPicPr>
        <p:blipFill>
          <a:blip r:embed="rId3"/>
          <a:stretch>
            <a:fillRect/>
          </a:stretch>
        </p:blipFill>
        <p:spPr>
          <a:xfrm>
            <a:off x="7076261" y="471339"/>
            <a:ext cx="4766947" cy="4259999"/>
          </a:xfrm>
          <a:prstGeom prst="rect">
            <a:avLst/>
          </a:prstGeom>
        </p:spPr>
      </p:pic>
    </p:spTree>
    <p:extLst>
      <p:ext uri="{BB962C8B-B14F-4D97-AF65-F5344CB8AC3E}">
        <p14:creationId xmlns:p14="http://schemas.microsoft.com/office/powerpoint/2010/main" val="1360299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790C72-07CA-6D02-C0E4-F61BB7E2848C}"/>
              </a:ext>
            </a:extLst>
          </p:cNvPr>
          <p:cNvPicPr>
            <a:picLocks noChangeAspect="1"/>
          </p:cNvPicPr>
          <p:nvPr/>
        </p:nvPicPr>
        <p:blipFill>
          <a:blip r:embed="rId2"/>
          <a:stretch>
            <a:fillRect/>
          </a:stretch>
        </p:blipFill>
        <p:spPr>
          <a:xfrm>
            <a:off x="326409" y="1275935"/>
            <a:ext cx="7772400" cy="1494692"/>
          </a:xfrm>
          <a:prstGeom prst="rect">
            <a:avLst/>
          </a:prstGeom>
        </p:spPr>
      </p:pic>
      <p:sp>
        <p:nvSpPr>
          <p:cNvPr id="5" name="TextBox 4">
            <a:extLst>
              <a:ext uri="{FF2B5EF4-FFF2-40B4-BE49-F238E27FC236}">
                <a16:creationId xmlns:a16="http://schemas.microsoft.com/office/drawing/2014/main" id="{051897DC-E620-4222-92E5-383CB5251D2D}"/>
              </a:ext>
            </a:extLst>
          </p:cNvPr>
          <p:cNvSpPr txBox="1"/>
          <p:nvPr/>
        </p:nvSpPr>
        <p:spPr>
          <a:xfrm>
            <a:off x="655093" y="568536"/>
            <a:ext cx="5841242" cy="523220"/>
          </a:xfrm>
          <a:prstGeom prst="rect">
            <a:avLst/>
          </a:prstGeom>
          <a:noFill/>
        </p:spPr>
        <p:txBody>
          <a:bodyPr wrap="square" rtlCol="0">
            <a:spAutoFit/>
          </a:bodyPr>
          <a:lstStyle/>
          <a:p>
            <a:r>
              <a:rPr lang="en-US" sz="2800" dirty="0"/>
              <a:t>Normal Calculation</a:t>
            </a:r>
          </a:p>
        </p:txBody>
      </p:sp>
      <p:sp>
        <p:nvSpPr>
          <p:cNvPr id="6" name="TextBox 5">
            <a:extLst>
              <a:ext uri="{FF2B5EF4-FFF2-40B4-BE49-F238E27FC236}">
                <a16:creationId xmlns:a16="http://schemas.microsoft.com/office/drawing/2014/main" id="{CEAFE153-D250-385A-FCF7-7D7532797DD5}"/>
              </a:ext>
            </a:extLst>
          </p:cNvPr>
          <p:cNvSpPr txBox="1"/>
          <p:nvPr/>
        </p:nvSpPr>
        <p:spPr>
          <a:xfrm>
            <a:off x="655093" y="3138985"/>
            <a:ext cx="11341289" cy="3139321"/>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Söhne"/>
              </a:rPr>
              <a:t>Input is transformed into three distinct matrices: Q (Query), K (Key), and V (Value).</a:t>
            </a:r>
          </a:p>
          <a:p>
            <a:pPr algn="l">
              <a:buFont typeface="Arial" panose="020B0604020202020204" pitchFamily="34" charset="0"/>
              <a:buChar char="•"/>
            </a:pPr>
            <a:r>
              <a:rPr lang="en-US" b="0" i="0" dirty="0">
                <a:effectLst/>
                <a:latin typeface="Söhne"/>
              </a:rPr>
              <a:t>Compute attention scores matrix, S, by multiplying Q and the transpose of K (S = Q·K𝑇).</a:t>
            </a:r>
          </a:p>
          <a:p>
            <a:pPr algn="l">
              <a:buFont typeface="Arial" panose="020B0604020202020204" pitchFamily="34" charset="0"/>
              <a:buChar char="•"/>
            </a:pPr>
            <a:r>
              <a:rPr lang="en-US" b="0" i="0" dirty="0">
                <a:effectLst/>
                <a:latin typeface="Söhne"/>
              </a:rPr>
              <a:t>Each row in S represents the dot-product between a corresponding row in Q and all rows in K.</a:t>
            </a:r>
          </a:p>
          <a:p>
            <a:pPr algn="l">
              <a:buFont typeface="Arial" panose="020B0604020202020204" pitchFamily="34" charset="0"/>
              <a:buChar char="•"/>
            </a:pPr>
            <a:r>
              <a:rPr lang="en-US" b="0" i="0" dirty="0">
                <a:effectLst/>
                <a:latin typeface="Söhne"/>
              </a:rPr>
              <a:t>Apply </a:t>
            </a:r>
            <a:r>
              <a:rPr lang="en-US" b="0" i="0" dirty="0" err="1">
                <a:effectLst/>
                <a:latin typeface="Söhne"/>
              </a:rPr>
              <a:t>softmax</a:t>
            </a:r>
            <a:r>
              <a:rPr lang="en-US" b="0" i="0" dirty="0">
                <a:effectLst/>
                <a:latin typeface="Söhne"/>
              </a:rPr>
              <a:t> operation on the attention scores matrix, S.</a:t>
            </a:r>
          </a:p>
          <a:p>
            <a:pPr algn="l">
              <a:buFont typeface="Arial" panose="020B0604020202020204" pitchFamily="34" charset="0"/>
              <a:buChar char="•"/>
            </a:pPr>
            <a:r>
              <a:rPr lang="en-US" b="0" i="0" dirty="0" err="1">
                <a:effectLst/>
                <a:latin typeface="Söhne"/>
              </a:rPr>
              <a:t>Softmax</a:t>
            </a:r>
            <a:r>
              <a:rPr lang="en-US" b="0" i="0" dirty="0">
                <a:effectLst/>
                <a:latin typeface="Söhne"/>
              </a:rPr>
              <a:t> normalizes the attention scores, emphasizing relative values over absolute values.</a:t>
            </a:r>
          </a:p>
          <a:p>
            <a:pPr algn="l">
              <a:buFont typeface="Arial" panose="020B0604020202020204" pitchFamily="34" charset="0"/>
              <a:buChar char="•"/>
            </a:pPr>
            <a:r>
              <a:rPr lang="en-US" b="0" i="0" dirty="0">
                <a:effectLst/>
                <a:latin typeface="Söhne"/>
              </a:rPr>
              <a:t>Importance lies in the relative values of attention scores, not their absolute magnitude.</a:t>
            </a:r>
          </a:p>
          <a:p>
            <a:endParaRPr lang="en-US" dirty="0"/>
          </a:p>
          <a:p>
            <a:r>
              <a:rPr lang="en-US" sz="1800" dirty="0">
                <a:effectLst/>
                <a:latin typeface="LinLibertineTB"/>
              </a:rPr>
              <a:t> </a:t>
            </a:r>
            <a:endParaRPr lang="en-US" dirty="0"/>
          </a:p>
          <a:p>
            <a:endParaRPr lang="en-US" dirty="0"/>
          </a:p>
          <a:p>
            <a:r>
              <a:rPr lang="en-US" sz="1800" dirty="0">
                <a:effectLst/>
                <a:latin typeface="LibertineMathMI7"/>
              </a:rPr>
              <a:t> </a:t>
            </a:r>
            <a:endParaRPr lang="en-US" dirty="0"/>
          </a:p>
          <a:p>
            <a:endParaRPr lang="en-US" dirty="0"/>
          </a:p>
        </p:txBody>
      </p:sp>
    </p:spTree>
    <p:extLst>
      <p:ext uri="{BB962C8B-B14F-4D97-AF65-F5344CB8AC3E}">
        <p14:creationId xmlns:p14="http://schemas.microsoft.com/office/powerpoint/2010/main" val="95831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52FA4-D55C-6E5D-5A4E-0588CCEB3137}"/>
              </a:ext>
            </a:extLst>
          </p:cNvPr>
          <p:cNvSpPr txBox="1"/>
          <p:nvPr/>
        </p:nvSpPr>
        <p:spPr>
          <a:xfrm>
            <a:off x="254524" y="575035"/>
            <a:ext cx="11566688" cy="4616648"/>
          </a:xfrm>
          <a:prstGeom prst="rect">
            <a:avLst/>
          </a:prstGeom>
          <a:noFill/>
        </p:spPr>
        <p:txBody>
          <a:bodyPr wrap="square" rtlCol="0">
            <a:spAutoFit/>
          </a:bodyPr>
          <a:lstStyle/>
          <a:p>
            <a:r>
              <a:rPr lang="en-US" sz="1400" dirty="0"/>
              <a:t>1. DFX Core Processing Units:</a:t>
            </a:r>
          </a:p>
          <a:p>
            <a:r>
              <a:rPr lang="en-US" sz="1400" dirty="0"/>
              <a:t>   - Consists of two main processing units: the Matrix Processing Unit (MPU) and the Vector Processing Unit (VPU).</a:t>
            </a:r>
          </a:p>
          <a:p>
            <a:r>
              <a:rPr lang="en-US" sz="1400" dirty="0"/>
              <a:t>   - Designed to execute mathematical operations for end-to-end acceleration of GPT-2, leveraging parallel computing and hardware resources.</a:t>
            </a:r>
          </a:p>
          <a:p>
            <a:r>
              <a:rPr lang="en-US" sz="1400" dirty="0"/>
              <a:t>   - Includes four main functional units: matrix function unit, vector function unit, and two special function units, all equipped with FP16 operators.</a:t>
            </a:r>
          </a:p>
          <a:p>
            <a:r>
              <a:rPr lang="en-US" sz="1400" dirty="0"/>
              <a:t>   - Functional units feature deep and diverse pipelines for maximum throughput and use bypasses for low-latency asynchronous instruction execution.</a:t>
            </a:r>
          </a:p>
          <a:p>
            <a:endParaRPr lang="en-US" sz="1400" dirty="0"/>
          </a:p>
          <a:p>
            <a:r>
              <a:rPr lang="en-US" sz="1400" dirty="0"/>
              <a:t>2. Matrix Function Unit (MFU):</a:t>
            </a:r>
          </a:p>
          <a:p>
            <a:r>
              <a:rPr lang="en-US" sz="1400" dirty="0"/>
              <a:t>   - Primarily handles matrix-vector multiplication.</a:t>
            </a:r>
          </a:p>
          <a:p>
            <a:r>
              <a:rPr lang="en-US" sz="1400" dirty="0"/>
              <a:t>   - Contains tree-based multiplier-accumulators (MACs) taking vectors of dimension d as input.</a:t>
            </a:r>
          </a:p>
          <a:p>
            <a:r>
              <a:rPr lang="en-US" sz="1400" dirty="0"/>
              <a:t>   - Composed of l lanes, enabling parallel processing of l different multiplicands from the weight matrix, resulting in d × l parallel multiplications.</a:t>
            </a:r>
          </a:p>
          <a:p>
            <a:r>
              <a:rPr lang="en-US" sz="1400" dirty="0"/>
              <a:t>   - Utilizes parallel adder trees (depth of log2(d)) for calculating partial sums.</a:t>
            </a:r>
          </a:p>
          <a:p>
            <a:r>
              <a:rPr lang="en-US" sz="1400" dirty="0"/>
              <a:t>   - Utilizes DSPs (Digital Signal Processing slices): 3 × (d × l) DSPs in total, with d × l for multipliers, 2 × (d − 1) × l for adder trees, and 2 × l for scalar additions.</a:t>
            </a:r>
          </a:p>
          <a:p>
            <a:r>
              <a:rPr lang="en-US" sz="1400" dirty="0"/>
              <a:t>   - In the DFX setup, d and l are set to 64 and 16, respectively, requiring 3072 DSPs for the MFU.</a:t>
            </a:r>
          </a:p>
          <a:p>
            <a:endParaRPr lang="en-US" sz="1400" dirty="0"/>
          </a:p>
          <a:p>
            <a:r>
              <a:rPr lang="en-US" sz="1400" dirty="0"/>
              <a:t>3. Vector Function Unit (VFU):</a:t>
            </a:r>
          </a:p>
          <a:p>
            <a:r>
              <a:rPr lang="en-US" sz="1400" dirty="0"/>
              <a:t>   - Executes vector instructions, functioning as a floating-point arithmetic logic unit (ALU).</a:t>
            </a:r>
          </a:p>
          <a:p>
            <a:r>
              <a:rPr lang="en-US" sz="1400" dirty="0"/>
              <a:t>   - Supports element-wise operations like addition, subtraction, and multiplication for vectors of dimension d.</a:t>
            </a:r>
          </a:p>
          <a:p>
            <a:r>
              <a:rPr lang="en-US" sz="1400" dirty="0"/>
              <a:t>   - Uses DSPs for all operations: addition, subtraction, and multiplication (11 cycles each), and exponential operation (4 cycles, using two DSPs).</a:t>
            </a:r>
          </a:p>
          <a:p>
            <a:r>
              <a:rPr lang="en-US" sz="1400" dirty="0"/>
              <a:t>   - Ensures efficient processing with no instruction requiring more than one ALU operation, minimizing synchronization needs.</a:t>
            </a:r>
          </a:p>
          <a:p>
            <a:r>
              <a:rPr lang="en-US" sz="1400" dirty="0"/>
              <a:t>   - Incorporates a bypass feature for reducing unnecessary computational cycles, allowing instructions like load and store to take only one cycle.</a:t>
            </a:r>
          </a:p>
          <a:p>
            <a:r>
              <a:rPr lang="en-US" sz="1400" dirty="0"/>
              <a:t>   - Manages data hazards in asynchronous dataflow through a scoreboard.</a:t>
            </a:r>
          </a:p>
        </p:txBody>
      </p:sp>
    </p:spTree>
    <p:extLst>
      <p:ext uri="{BB962C8B-B14F-4D97-AF65-F5344CB8AC3E}">
        <p14:creationId xmlns:p14="http://schemas.microsoft.com/office/powerpoint/2010/main" val="861292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52FA4-D55C-6E5D-5A4E-0588CCEB3137}"/>
              </a:ext>
            </a:extLst>
          </p:cNvPr>
          <p:cNvSpPr txBox="1"/>
          <p:nvPr/>
        </p:nvSpPr>
        <p:spPr>
          <a:xfrm>
            <a:off x="254524" y="575035"/>
            <a:ext cx="11566688" cy="4185761"/>
          </a:xfrm>
          <a:prstGeom prst="rect">
            <a:avLst/>
          </a:prstGeom>
          <a:noFill/>
        </p:spPr>
        <p:txBody>
          <a:bodyPr wrap="square" rtlCol="0">
            <a:spAutoFit/>
          </a:bodyPr>
          <a:lstStyle/>
          <a:p>
            <a:r>
              <a:rPr lang="en-US" sz="1400" dirty="0"/>
              <a:t>1. Transpose Requirement in Standard Attention Operation:</a:t>
            </a:r>
          </a:p>
          <a:p>
            <a:r>
              <a:rPr lang="en-US" sz="1400" dirty="0"/>
              <a:t>   - Normally, the Key matrix needs to be transposed in standard attention operations.</a:t>
            </a:r>
          </a:p>
          <a:p>
            <a:endParaRPr lang="en-US" sz="1400" dirty="0"/>
          </a:p>
          <a:p>
            <a:r>
              <a:rPr lang="en-US" sz="1400" dirty="0"/>
              <a:t>2. Unique Transpose Scheme in DFX:</a:t>
            </a:r>
          </a:p>
          <a:p>
            <a:r>
              <a:rPr lang="en-US" sz="1400" dirty="0"/>
              <a:t>   - In DFX's dataflow, the multiplicand Value needs transposing due to column-wise reading and row-wise writing from HBM.</a:t>
            </a:r>
          </a:p>
          <a:p>
            <a:r>
              <a:rPr lang="en-US" sz="1400" dirty="0"/>
              <a:t>   - Intermediate matrices, including Value, are automatically transposed when loaded into the DMA.</a:t>
            </a:r>
          </a:p>
          <a:p>
            <a:endParaRPr lang="en-US" sz="1400" dirty="0"/>
          </a:p>
          <a:p>
            <a:r>
              <a:rPr lang="en-US" sz="1400" dirty="0"/>
              <a:t>3. Memory Efficiency Concerns:</a:t>
            </a:r>
          </a:p>
          <a:p>
            <a:r>
              <a:rPr lang="en-US" sz="1400" dirty="0"/>
              <a:t>   - Transposing the entire Value matrix in on-chip memory is inefficient due to its high memory capacity requirements (e.g., 0.31 MB per token for a 1.5B model).</a:t>
            </a:r>
          </a:p>
          <a:p>
            <a:endParaRPr lang="en-US" sz="1400" dirty="0"/>
          </a:p>
          <a:p>
            <a:r>
              <a:rPr lang="en-US" sz="1400" dirty="0"/>
              <a:t>4. Efficient Transpose Method:</a:t>
            </a:r>
          </a:p>
          <a:p>
            <a:r>
              <a:rPr lang="en-US" sz="1400" dirty="0"/>
              <a:t>   - DFX transposes the Value matrix while partial tiles are being written to off-chip memory, rather than during read operations.</a:t>
            </a:r>
          </a:p>
          <a:p>
            <a:r>
              <a:rPr lang="en-US" sz="1400" dirty="0"/>
              <a:t>   - This approach allows the long latency involved in transposing to be effectively hidden by modifying the computation order.</a:t>
            </a:r>
          </a:p>
          <a:p>
            <a:endParaRPr lang="en-US" sz="1400" dirty="0"/>
          </a:p>
          <a:p>
            <a:r>
              <a:rPr lang="en-US" sz="1400" dirty="0"/>
              <a:t>5. Rearrangement of Computation Order:</a:t>
            </a:r>
          </a:p>
          <a:p>
            <a:r>
              <a:rPr lang="en-US" sz="1400" dirty="0"/>
              <a:t>   - Based on GPT's operational sequence, </a:t>
            </a:r>
            <a:r>
              <a:rPr lang="en-US" sz="1400" dirty="0" err="1"/>
              <a:t>Value^T</a:t>
            </a:r>
            <a:r>
              <a:rPr lang="en-US" sz="1400" dirty="0"/>
              <a:t> (transpose of Value) is needed after the generation of Query, Key, and Value.</a:t>
            </a:r>
          </a:p>
          <a:p>
            <a:r>
              <a:rPr lang="en-US" sz="1400" dirty="0"/>
              <a:t>   - In DFX, the order of instructions is rearranged so that Value is computed earlier than Query and Key.</a:t>
            </a:r>
          </a:p>
          <a:p>
            <a:r>
              <a:rPr lang="en-US" sz="1400" dirty="0"/>
              <a:t>   - This rearrangement ensures there is enough time for transposing Value while Query and Key are being generated, optimizing the overall process.</a:t>
            </a:r>
          </a:p>
        </p:txBody>
      </p:sp>
    </p:spTree>
    <p:extLst>
      <p:ext uri="{BB962C8B-B14F-4D97-AF65-F5344CB8AC3E}">
        <p14:creationId xmlns:p14="http://schemas.microsoft.com/office/powerpoint/2010/main" val="2651411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9E3E16-A772-6602-88C9-BBEDBB7FFAC2}"/>
              </a:ext>
            </a:extLst>
          </p:cNvPr>
          <p:cNvPicPr>
            <a:picLocks noChangeAspect="1"/>
          </p:cNvPicPr>
          <p:nvPr/>
        </p:nvPicPr>
        <p:blipFill>
          <a:blip r:embed="rId2"/>
          <a:stretch>
            <a:fillRect/>
          </a:stretch>
        </p:blipFill>
        <p:spPr>
          <a:xfrm>
            <a:off x="433666" y="1147038"/>
            <a:ext cx="9611822" cy="3647699"/>
          </a:xfrm>
          <a:prstGeom prst="rect">
            <a:avLst/>
          </a:prstGeom>
        </p:spPr>
      </p:pic>
    </p:spTree>
    <p:extLst>
      <p:ext uri="{BB962C8B-B14F-4D97-AF65-F5344CB8AC3E}">
        <p14:creationId xmlns:p14="http://schemas.microsoft.com/office/powerpoint/2010/main" val="1083565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19982D-2A11-62C9-C8C6-13C074F56025}"/>
              </a:ext>
            </a:extLst>
          </p:cNvPr>
          <p:cNvPicPr>
            <a:picLocks noChangeAspect="1"/>
          </p:cNvPicPr>
          <p:nvPr/>
        </p:nvPicPr>
        <p:blipFill>
          <a:blip r:embed="rId2"/>
          <a:stretch>
            <a:fillRect/>
          </a:stretch>
        </p:blipFill>
        <p:spPr>
          <a:xfrm>
            <a:off x="435591" y="578924"/>
            <a:ext cx="7772400" cy="4035123"/>
          </a:xfrm>
          <a:prstGeom prst="rect">
            <a:avLst/>
          </a:prstGeom>
        </p:spPr>
      </p:pic>
    </p:spTree>
    <p:extLst>
      <p:ext uri="{BB962C8B-B14F-4D97-AF65-F5344CB8AC3E}">
        <p14:creationId xmlns:p14="http://schemas.microsoft.com/office/powerpoint/2010/main" val="3697798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942DE-D383-8649-725F-81CD3DDD452A}"/>
              </a:ext>
            </a:extLst>
          </p:cNvPr>
          <p:cNvPicPr>
            <a:picLocks noChangeAspect="1"/>
          </p:cNvPicPr>
          <p:nvPr/>
        </p:nvPicPr>
        <p:blipFill>
          <a:blip r:embed="rId2"/>
          <a:stretch>
            <a:fillRect/>
          </a:stretch>
        </p:blipFill>
        <p:spPr>
          <a:xfrm>
            <a:off x="421944" y="673046"/>
            <a:ext cx="7772400" cy="4256314"/>
          </a:xfrm>
          <a:prstGeom prst="rect">
            <a:avLst/>
          </a:prstGeom>
        </p:spPr>
      </p:pic>
    </p:spTree>
    <p:extLst>
      <p:ext uri="{BB962C8B-B14F-4D97-AF65-F5344CB8AC3E}">
        <p14:creationId xmlns:p14="http://schemas.microsoft.com/office/powerpoint/2010/main" val="650223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1897DC-E620-4222-92E5-383CB5251D2D}"/>
              </a:ext>
            </a:extLst>
          </p:cNvPr>
          <p:cNvSpPr txBox="1"/>
          <p:nvPr/>
        </p:nvSpPr>
        <p:spPr>
          <a:xfrm>
            <a:off x="518615" y="906603"/>
            <a:ext cx="5841242" cy="523220"/>
          </a:xfrm>
          <a:prstGeom prst="rect">
            <a:avLst/>
          </a:prstGeom>
          <a:noFill/>
        </p:spPr>
        <p:txBody>
          <a:bodyPr wrap="square" rtlCol="0">
            <a:spAutoFit/>
          </a:bodyPr>
          <a:lstStyle/>
          <a:p>
            <a:r>
              <a:rPr lang="en-US" sz="2800" dirty="0"/>
              <a:t>Modified Calculation</a:t>
            </a:r>
          </a:p>
        </p:txBody>
      </p:sp>
      <p:pic>
        <p:nvPicPr>
          <p:cNvPr id="4" name="Picture 3">
            <a:extLst>
              <a:ext uri="{FF2B5EF4-FFF2-40B4-BE49-F238E27FC236}">
                <a16:creationId xmlns:a16="http://schemas.microsoft.com/office/drawing/2014/main" id="{C4461514-B11A-87A7-AEBE-0930FCC7E5A3}"/>
              </a:ext>
            </a:extLst>
          </p:cNvPr>
          <p:cNvPicPr>
            <a:picLocks noChangeAspect="1"/>
          </p:cNvPicPr>
          <p:nvPr/>
        </p:nvPicPr>
        <p:blipFill>
          <a:blip r:embed="rId2"/>
          <a:stretch>
            <a:fillRect/>
          </a:stretch>
        </p:blipFill>
        <p:spPr>
          <a:xfrm>
            <a:off x="4419600" y="761566"/>
            <a:ext cx="7772400" cy="3252420"/>
          </a:xfrm>
          <a:prstGeom prst="rect">
            <a:avLst/>
          </a:prstGeom>
        </p:spPr>
      </p:pic>
      <p:sp>
        <p:nvSpPr>
          <p:cNvPr id="6" name="TextBox 5">
            <a:extLst>
              <a:ext uri="{FF2B5EF4-FFF2-40B4-BE49-F238E27FC236}">
                <a16:creationId xmlns:a16="http://schemas.microsoft.com/office/drawing/2014/main" id="{43F48AEE-0E60-54BE-89B1-CC4E3A0C35E4}"/>
              </a:ext>
            </a:extLst>
          </p:cNvPr>
          <p:cNvSpPr txBox="1"/>
          <p:nvPr/>
        </p:nvSpPr>
        <p:spPr>
          <a:xfrm>
            <a:off x="518615" y="4013986"/>
            <a:ext cx="8575287" cy="2862322"/>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Söhne"/>
              </a:rPr>
              <a:t>Both quantization and exponential functions in </a:t>
            </a:r>
            <a:r>
              <a:rPr lang="en-US" b="0" i="0" dirty="0" err="1">
                <a:effectLst/>
                <a:latin typeface="Söhne"/>
              </a:rPr>
              <a:t>softmax</a:t>
            </a:r>
            <a:r>
              <a:rPr lang="en-US" b="0" i="0" dirty="0">
                <a:effectLst/>
                <a:latin typeface="Söhne"/>
              </a:rPr>
              <a:t> are monotonically increasing.</a:t>
            </a:r>
          </a:p>
          <a:p>
            <a:pPr algn="l">
              <a:buFont typeface="Arial" panose="020B0604020202020204" pitchFamily="34" charset="0"/>
              <a:buChar char="•"/>
            </a:pPr>
            <a:r>
              <a:rPr lang="en-US" b="0" i="0" dirty="0">
                <a:effectLst/>
                <a:latin typeface="Söhne"/>
              </a:rPr>
              <a:t>This ensures that the order of attention scores is maintained after quantization.</a:t>
            </a:r>
          </a:p>
          <a:p>
            <a:pPr algn="l">
              <a:buFont typeface="Arial" panose="020B0604020202020204" pitchFamily="34" charset="0"/>
              <a:buChar char="•"/>
            </a:pPr>
            <a:r>
              <a:rPr lang="en-US" b="0" i="0" dirty="0">
                <a:effectLst/>
                <a:latin typeface="Söhne"/>
              </a:rPr>
              <a:t>Utilize fast quantized matrix multiplication to highlight dominant attention values.</a:t>
            </a:r>
          </a:p>
          <a:p>
            <a:pPr algn="l">
              <a:buFont typeface="Arial" panose="020B0604020202020204" pitchFamily="34" charset="0"/>
              <a:buChar char="•"/>
            </a:pPr>
            <a:r>
              <a:rPr lang="en-US" b="0" i="0" dirty="0">
                <a:effectLst/>
                <a:latin typeface="Söhne"/>
              </a:rPr>
              <a:t>Implement Top-k sorting to identify and select the highest-ranked attention scores.</a:t>
            </a:r>
          </a:p>
          <a:p>
            <a:pPr algn="l">
              <a:buFont typeface="Arial" panose="020B0604020202020204" pitchFamily="34" charset="0"/>
              <a:buChar char="•"/>
            </a:pPr>
            <a:r>
              <a:rPr lang="en-US" b="0" i="0" dirty="0">
                <a:effectLst/>
                <a:latin typeface="Söhne"/>
              </a:rPr>
              <a:t>Only the Top-k attention scores undergo exact matrix multiplication.</a:t>
            </a:r>
          </a:p>
          <a:p>
            <a:pPr algn="l">
              <a:buFont typeface="Arial" panose="020B0604020202020204" pitchFamily="34" charset="0"/>
              <a:buChar char="•"/>
            </a:pPr>
            <a:r>
              <a:rPr lang="en-US" b="0" i="0" dirty="0">
                <a:effectLst/>
                <a:latin typeface="Söhne"/>
              </a:rPr>
              <a:t>This approach is faster than the original, focusing computation on the most significant attention scores.</a:t>
            </a:r>
          </a:p>
          <a:p>
            <a:pPr algn="l">
              <a:buFont typeface="Arial" panose="020B0604020202020204" pitchFamily="34" charset="0"/>
              <a:buChar char="•"/>
            </a:pPr>
            <a:r>
              <a:rPr lang="en-US" b="0" i="0" dirty="0">
                <a:effectLst/>
                <a:latin typeface="Söhne"/>
              </a:rPr>
              <a:t>Results in more accurate and efficient </a:t>
            </a:r>
            <a:r>
              <a:rPr lang="en-US" b="0" i="0" dirty="0" err="1">
                <a:effectLst/>
                <a:latin typeface="Söhne"/>
              </a:rPr>
              <a:t>softmax</a:t>
            </a:r>
            <a:r>
              <a:rPr lang="en-US" b="0" i="0" dirty="0">
                <a:effectLst/>
                <a:latin typeface="Söhne"/>
              </a:rPr>
              <a:t> values calculation.</a:t>
            </a:r>
          </a:p>
          <a:p>
            <a:endParaRPr lang="en-US" dirty="0"/>
          </a:p>
          <a:p>
            <a:endParaRPr lang="en-US" dirty="0"/>
          </a:p>
        </p:txBody>
      </p:sp>
    </p:spTree>
    <p:extLst>
      <p:ext uri="{BB962C8B-B14F-4D97-AF65-F5344CB8AC3E}">
        <p14:creationId xmlns:p14="http://schemas.microsoft.com/office/powerpoint/2010/main" val="362468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893C02-45A3-8EED-D10A-CE03F5AC9CF8}"/>
              </a:ext>
            </a:extLst>
          </p:cNvPr>
          <p:cNvPicPr>
            <a:picLocks noChangeAspect="1"/>
          </p:cNvPicPr>
          <p:nvPr/>
        </p:nvPicPr>
        <p:blipFill rotWithShape="1">
          <a:blip r:embed="rId2"/>
          <a:srcRect b="5414"/>
          <a:stretch/>
        </p:blipFill>
        <p:spPr>
          <a:xfrm>
            <a:off x="430513" y="388551"/>
            <a:ext cx="11330974" cy="3040450"/>
          </a:xfrm>
          <a:prstGeom prst="rect">
            <a:avLst/>
          </a:prstGeom>
        </p:spPr>
      </p:pic>
      <p:pic>
        <p:nvPicPr>
          <p:cNvPr id="5" name="Picture 4">
            <a:extLst>
              <a:ext uri="{FF2B5EF4-FFF2-40B4-BE49-F238E27FC236}">
                <a16:creationId xmlns:a16="http://schemas.microsoft.com/office/drawing/2014/main" id="{5AB210ED-8709-F703-ECB5-726B42F63BDE}"/>
              </a:ext>
            </a:extLst>
          </p:cNvPr>
          <p:cNvPicPr>
            <a:picLocks noChangeAspect="1"/>
          </p:cNvPicPr>
          <p:nvPr/>
        </p:nvPicPr>
        <p:blipFill>
          <a:blip r:embed="rId3"/>
          <a:stretch>
            <a:fillRect/>
          </a:stretch>
        </p:blipFill>
        <p:spPr>
          <a:xfrm>
            <a:off x="4194886" y="3818245"/>
            <a:ext cx="3365500" cy="2933700"/>
          </a:xfrm>
          <a:prstGeom prst="rect">
            <a:avLst/>
          </a:prstGeom>
        </p:spPr>
      </p:pic>
    </p:spTree>
    <p:extLst>
      <p:ext uri="{BB962C8B-B14F-4D97-AF65-F5344CB8AC3E}">
        <p14:creationId xmlns:p14="http://schemas.microsoft.com/office/powerpoint/2010/main" val="3501284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463D09-83F4-CB85-C59A-EA0B9D5F7956}"/>
              </a:ext>
            </a:extLst>
          </p:cNvPr>
          <p:cNvSpPr txBox="1"/>
          <p:nvPr/>
        </p:nvSpPr>
        <p:spPr>
          <a:xfrm>
            <a:off x="395926" y="235669"/>
            <a:ext cx="11566689" cy="6740307"/>
          </a:xfrm>
          <a:prstGeom prst="rect">
            <a:avLst/>
          </a:prstGeom>
          <a:noFill/>
        </p:spPr>
        <p:txBody>
          <a:bodyPr wrap="square" rtlCol="0">
            <a:spAutoFit/>
          </a:bodyPr>
          <a:lstStyle/>
          <a:p>
            <a:pPr algn="l"/>
            <a:r>
              <a:rPr lang="en-US" b="0" i="0" dirty="0">
                <a:effectLst/>
                <a:latin typeface="Söhne"/>
              </a:rPr>
              <a:t>Stage 1: Linear Transformation and Quick Attention Approximations</a:t>
            </a:r>
          </a:p>
          <a:p>
            <a:pPr algn="l">
              <a:buFont typeface="Arial" panose="020B0604020202020204" pitchFamily="34" charset="0"/>
              <a:buChar char="•"/>
            </a:pPr>
            <a:r>
              <a:rPr lang="en-US" b="1" i="0" dirty="0">
                <a:effectLst/>
                <a:latin typeface="Söhne"/>
              </a:rPr>
              <a:t>Components</a:t>
            </a:r>
            <a:r>
              <a:rPr lang="en-US" b="0" i="0" dirty="0">
                <a:effectLst/>
                <a:latin typeface="Söhne"/>
              </a:rPr>
              <a:t>: Incorporates a Matrix Multiplication (MM) unit and attention selection hardware (At-</a:t>
            </a:r>
            <a:r>
              <a:rPr lang="en-US" b="0" i="0" dirty="0" err="1">
                <a:effectLst/>
                <a:latin typeface="Söhne"/>
              </a:rPr>
              <a:t>Sel</a:t>
            </a:r>
            <a:r>
              <a:rPr lang="en-US" b="0" i="0" dirty="0">
                <a:effectLst/>
                <a:latin typeface="Söhne"/>
              </a:rPr>
              <a:t>).</a:t>
            </a:r>
          </a:p>
          <a:p>
            <a:pPr algn="l">
              <a:buFont typeface="Arial" panose="020B0604020202020204" pitchFamily="34" charset="0"/>
              <a:buChar char="•"/>
            </a:pPr>
            <a:r>
              <a:rPr lang="en-US" b="1" i="0" dirty="0">
                <a:effectLst/>
                <a:latin typeface="Söhne"/>
              </a:rPr>
              <a:t>Matrix Multiplication (MM) Unit</a:t>
            </a:r>
            <a:r>
              <a:rPr lang="en-US" b="0" i="0" dirty="0">
                <a:effectLst/>
                <a:latin typeface="Söhne"/>
              </a:rPr>
              <a:t>:</a:t>
            </a:r>
          </a:p>
          <a:p>
            <a:pPr marL="742950" lvl="1" indent="-285750" algn="l">
              <a:buFont typeface="Arial" panose="020B0604020202020204" pitchFamily="34" charset="0"/>
              <a:buChar char="•"/>
            </a:pPr>
            <a:r>
              <a:rPr lang="en-US" b="0" i="0" dirty="0">
                <a:effectLst/>
                <a:latin typeface="Söhne"/>
              </a:rPr>
              <a:t>Utilizes on-chip Block RAM (BRAM) and Ultra RAM (URAM) to buffer sub-matrices.</a:t>
            </a:r>
          </a:p>
          <a:p>
            <a:pPr marL="742950" lvl="1" indent="-285750" algn="l">
              <a:buFont typeface="Arial" panose="020B0604020202020204" pitchFamily="34" charset="0"/>
              <a:buChar char="•"/>
            </a:pPr>
            <a:r>
              <a:rPr lang="en-US" b="0" i="0" dirty="0">
                <a:effectLst/>
                <a:latin typeface="Söhne"/>
              </a:rPr>
              <a:t>Implements a coarse-grained pipeline to minimize communication overhead.</a:t>
            </a:r>
          </a:p>
          <a:p>
            <a:pPr algn="l">
              <a:buFont typeface="Arial" panose="020B0604020202020204" pitchFamily="34" charset="0"/>
              <a:buChar char="•"/>
            </a:pPr>
            <a:r>
              <a:rPr lang="en-US" b="1" i="0" dirty="0">
                <a:effectLst/>
                <a:latin typeface="Söhne"/>
              </a:rPr>
              <a:t>Bits Selector Hardware</a:t>
            </a:r>
            <a:r>
              <a:rPr lang="en-US" b="0" i="0" dirty="0">
                <a:effectLst/>
                <a:latin typeface="Söhne"/>
              </a:rPr>
              <a:t>:</a:t>
            </a:r>
          </a:p>
          <a:p>
            <a:pPr marL="742950" lvl="1" indent="-285750" algn="l">
              <a:buFont typeface="Arial" panose="020B0604020202020204" pitchFamily="34" charset="0"/>
              <a:buChar char="•"/>
            </a:pPr>
            <a:r>
              <a:rPr lang="en-US" b="0" i="0" dirty="0">
                <a:effectLst/>
                <a:latin typeface="Söhne"/>
              </a:rPr>
              <a:t>Directly processes the MM result for ultra-low bit quantization.</a:t>
            </a:r>
          </a:p>
          <a:p>
            <a:pPr marL="742950" lvl="1" indent="-285750" algn="l">
              <a:buFont typeface="Arial" panose="020B0604020202020204" pitchFamily="34" charset="0"/>
              <a:buChar char="•"/>
            </a:pPr>
            <a:r>
              <a:rPr lang="en-US" b="0" i="0" dirty="0">
                <a:effectLst/>
                <a:latin typeface="Söhne"/>
              </a:rPr>
              <a:t>Outputs are stored in an on-chip buffer for pre-selection computations.</a:t>
            </a:r>
          </a:p>
          <a:p>
            <a:pPr algn="l">
              <a:buFont typeface="Arial" panose="020B0604020202020204" pitchFamily="34" charset="0"/>
              <a:buChar char="•"/>
            </a:pPr>
            <a:r>
              <a:rPr lang="en-US" b="1" i="0" dirty="0">
                <a:effectLst/>
                <a:latin typeface="Söhne"/>
              </a:rPr>
              <a:t>Candidate Pre-Selection</a:t>
            </a:r>
            <a:r>
              <a:rPr lang="en-US" b="0" i="0" dirty="0">
                <a:effectLst/>
                <a:latin typeface="Söhne"/>
              </a:rPr>
              <a:t>:</a:t>
            </a:r>
          </a:p>
          <a:p>
            <a:pPr marL="742950" lvl="1" indent="-285750" algn="l">
              <a:buFont typeface="Arial" panose="020B0604020202020204" pitchFamily="34" charset="0"/>
              <a:buChar char="•"/>
            </a:pPr>
            <a:r>
              <a:rPr lang="en-US" b="0" i="0" dirty="0">
                <a:effectLst/>
                <a:latin typeface="Söhne"/>
              </a:rPr>
              <a:t>Employs Look-Up Table (LUT) hardware for approximate distance calculations.</a:t>
            </a:r>
          </a:p>
          <a:p>
            <a:pPr algn="l">
              <a:buFont typeface="Arial" panose="020B0604020202020204" pitchFamily="34" charset="0"/>
              <a:buChar char="•"/>
            </a:pPr>
            <a:r>
              <a:rPr lang="en-US" b="1" i="0" dirty="0">
                <a:effectLst/>
                <a:latin typeface="Söhne"/>
              </a:rPr>
              <a:t>Merge Sort Hardware</a:t>
            </a:r>
            <a:r>
              <a:rPr lang="en-US" b="0" i="0" dirty="0">
                <a:effectLst/>
                <a:latin typeface="Söhne"/>
              </a:rPr>
              <a:t>:</a:t>
            </a:r>
          </a:p>
          <a:p>
            <a:pPr marL="742950" lvl="1" indent="-285750" algn="l">
              <a:buFont typeface="Arial" panose="020B0604020202020204" pitchFamily="34" charset="0"/>
              <a:buChar char="•"/>
            </a:pPr>
            <a:r>
              <a:rPr lang="en-US" b="0" i="0" dirty="0">
                <a:effectLst/>
                <a:latin typeface="Söhne"/>
              </a:rPr>
              <a:t>Facilitates scalable, high-throughput (II=1) Top-k sorting.</a:t>
            </a:r>
          </a:p>
          <a:p>
            <a:pPr marL="742950" lvl="1" indent="-285750" algn="l">
              <a:buFont typeface="Arial" panose="020B0604020202020204" pitchFamily="34" charset="0"/>
              <a:buChar char="•"/>
            </a:pPr>
            <a:r>
              <a:rPr lang="en-US" b="0" i="0" dirty="0">
                <a:effectLst/>
                <a:latin typeface="Söhne"/>
              </a:rPr>
              <a:t>The sorted Top-k index and value pairs are stored back in High Bandwidth Memory (HBM) for inter-stage buffering.</a:t>
            </a:r>
          </a:p>
          <a:p>
            <a:endParaRPr lang="en-US" dirty="0"/>
          </a:p>
          <a:p>
            <a:pPr algn="l"/>
            <a:r>
              <a:rPr lang="en-US" b="0" i="0" dirty="0">
                <a:effectLst/>
                <a:latin typeface="Söhne"/>
              </a:rPr>
              <a:t>Stage 2: Attention Computation (At-Comp), Divided into Three Sub-Stages</a:t>
            </a:r>
          </a:p>
          <a:p>
            <a:pPr algn="l">
              <a:buFont typeface="+mj-lt"/>
              <a:buAutoNum type="arabicPeriod"/>
            </a:pPr>
            <a:r>
              <a:rPr lang="en-US" b="1" i="0" dirty="0">
                <a:effectLst/>
                <a:latin typeface="Söhne"/>
              </a:rPr>
              <a:t>Data Loading (Stage 2.1)</a:t>
            </a:r>
            <a:r>
              <a:rPr lang="en-US" b="0" i="0" dirty="0">
                <a:effectLst/>
                <a:latin typeface="Söhne"/>
              </a:rPr>
              <a:t>:</a:t>
            </a:r>
          </a:p>
          <a:p>
            <a:pPr marL="742950" lvl="1" indent="-285750" algn="l">
              <a:buFont typeface="+mj-lt"/>
              <a:buAutoNum type="arabicPeriod"/>
            </a:pPr>
            <a:r>
              <a:rPr lang="en-US" b="0" i="0" dirty="0">
                <a:effectLst/>
                <a:latin typeface="Söhne"/>
              </a:rPr>
              <a:t>Utilizes Top-k results from Stage 1 to select attention candidates.</a:t>
            </a:r>
          </a:p>
          <a:p>
            <a:pPr marL="742950" lvl="1" indent="-285750" algn="l">
              <a:buFont typeface="+mj-lt"/>
              <a:buAutoNum type="arabicPeriod"/>
            </a:pPr>
            <a:r>
              <a:rPr lang="en-US" b="0" i="0" dirty="0">
                <a:effectLst/>
                <a:latin typeface="Söhne"/>
              </a:rPr>
              <a:t>Chooses candidates </a:t>
            </a:r>
            <a:r>
              <a:rPr lang="en-US" b="0" i="1" dirty="0">
                <a:effectLst/>
                <a:latin typeface="KaTeX_Math"/>
              </a:rPr>
              <a:t>K_{</a:t>
            </a:r>
            <a:r>
              <a:rPr lang="en-US" b="0" i="1" dirty="0" err="1">
                <a:effectLst/>
                <a:latin typeface="KaTeX_Math"/>
              </a:rPr>
              <a:t>si</a:t>
            </a:r>
            <a:r>
              <a:rPr lang="en-US" b="0" i="1" dirty="0">
                <a:effectLst/>
                <a:latin typeface="KaTeX_Math"/>
              </a:rPr>
              <a:t>}</a:t>
            </a:r>
            <a:r>
              <a:rPr lang="en-US" b="0" i="0" dirty="0">
                <a:effectLst/>
                <a:latin typeface="KaTeX_Main"/>
              </a:rPr>
              <a:t>​</a:t>
            </a:r>
            <a:r>
              <a:rPr lang="en-US" b="0" i="0" dirty="0">
                <a:effectLst/>
                <a:latin typeface="Söhne"/>
              </a:rPr>
              <a:t> and </a:t>
            </a:r>
            <a:r>
              <a:rPr lang="en-US" b="0" i="1" dirty="0">
                <a:effectLst/>
                <a:latin typeface="KaTeX_Math"/>
              </a:rPr>
              <a:t>V_{</a:t>
            </a:r>
            <a:r>
              <a:rPr lang="en-US" b="0" i="1" dirty="0" err="1">
                <a:effectLst/>
                <a:latin typeface="KaTeX_Math"/>
              </a:rPr>
              <a:t>si</a:t>
            </a:r>
            <a:r>
              <a:rPr lang="en-US" b="0" i="1" dirty="0">
                <a:effectLst/>
                <a:latin typeface="KaTeX_Math"/>
              </a:rPr>
              <a:t>}</a:t>
            </a:r>
            <a:r>
              <a:rPr lang="en-US" b="0" i="0" dirty="0">
                <a:effectLst/>
                <a:latin typeface="KaTeX_Main"/>
              </a:rPr>
              <a:t>​</a:t>
            </a:r>
            <a:r>
              <a:rPr lang="en-US" b="0" i="0" dirty="0">
                <a:effectLst/>
                <a:latin typeface="Söhne"/>
              </a:rPr>
              <a:t> matrix based on </a:t>
            </a:r>
            <a:r>
              <a:rPr lang="en-US" b="0" i="1" dirty="0">
                <a:effectLst/>
                <a:latin typeface="KaTeX_Math"/>
              </a:rPr>
              <a:t>Q_{</a:t>
            </a:r>
            <a:r>
              <a:rPr lang="en-US" b="0" i="1" dirty="0" err="1">
                <a:effectLst/>
                <a:latin typeface="KaTeX_Math"/>
              </a:rPr>
              <a:t>rowi</a:t>
            </a:r>
            <a:r>
              <a:rPr lang="en-US" b="0" i="1" dirty="0">
                <a:effectLst/>
                <a:latin typeface="KaTeX_Math"/>
              </a:rPr>
              <a:t>}</a:t>
            </a:r>
            <a:r>
              <a:rPr lang="en-US" b="0" i="0" dirty="0">
                <a:effectLst/>
                <a:latin typeface="KaTeX_Main"/>
              </a:rPr>
              <a:t>​</a:t>
            </a:r>
            <a:r>
              <a:rPr lang="en-US" b="0" i="0" dirty="0">
                <a:effectLst/>
                <a:latin typeface="Söhne"/>
              </a:rPr>
              <a:t>.</a:t>
            </a:r>
          </a:p>
          <a:p>
            <a:pPr algn="l">
              <a:buFont typeface="+mj-lt"/>
              <a:buAutoNum type="arabicPeriod"/>
            </a:pPr>
            <a:r>
              <a:rPr lang="en-US" b="1" i="0" dirty="0">
                <a:effectLst/>
                <a:latin typeface="Söhne"/>
              </a:rPr>
              <a:t>Loop Fusion Implementation (Stage 2.2)</a:t>
            </a:r>
            <a:r>
              <a:rPr lang="en-US" b="0" i="0" dirty="0">
                <a:effectLst/>
                <a:latin typeface="Söhne"/>
              </a:rPr>
              <a:t>:</a:t>
            </a:r>
          </a:p>
          <a:p>
            <a:pPr marL="742950" lvl="1" indent="-285750" algn="l">
              <a:buFont typeface="+mj-lt"/>
              <a:buAutoNum type="arabicPeriod"/>
            </a:pPr>
            <a:r>
              <a:rPr lang="en-US" b="0" i="0" dirty="0">
                <a:effectLst/>
                <a:latin typeface="Söhne"/>
              </a:rPr>
              <a:t>Integrates operations from loop fusion</a:t>
            </a:r>
          </a:p>
          <a:p>
            <a:pPr algn="l">
              <a:buFont typeface="+mj-lt"/>
              <a:buAutoNum type="arabicPeriod"/>
            </a:pPr>
            <a:r>
              <a:rPr lang="en-US" b="1" i="0" dirty="0">
                <a:effectLst/>
                <a:latin typeface="Söhne"/>
              </a:rPr>
              <a:t>Final Matrix Multiplication (Stage 2.3)</a:t>
            </a:r>
            <a:r>
              <a:rPr lang="en-US" b="0" i="0" dirty="0">
                <a:effectLst/>
                <a:latin typeface="Söhne"/>
              </a:rPr>
              <a:t>:</a:t>
            </a:r>
          </a:p>
          <a:p>
            <a:pPr marL="742950" lvl="1" indent="-285750" algn="l">
              <a:buFont typeface="+mj-lt"/>
              <a:buAutoNum type="arabicPeriod"/>
            </a:pPr>
            <a:r>
              <a:rPr lang="en-US" b="0" i="0" dirty="0">
                <a:effectLst/>
                <a:latin typeface="Söhne"/>
              </a:rPr>
              <a:t>Performs </a:t>
            </a:r>
            <a:r>
              <a:rPr lang="en-US" b="0" i="1" dirty="0">
                <a:effectLst/>
                <a:latin typeface="KaTeX_Math"/>
              </a:rPr>
              <a:t>Zi</a:t>
            </a:r>
            <a:r>
              <a:rPr lang="en-US" b="0" i="0" dirty="0">
                <a:effectLst/>
                <a:latin typeface="KaTeX_Main"/>
              </a:rPr>
              <a:t>​=</a:t>
            </a:r>
            <a:r>
              <a:rPr lang="en-US" b="0" i="1" dirty="0">
                <a:effectLst/>
                <a:latin typeface="KaTeX_Math"/>
              </a:rPr>
              <a:t>Si</a:t>
            </a:r>
            <a:r>
              <a:rPr lang="en-US" b="0" i="0" dirty="0">
                <a:effectLst/>
                <a:latin typeface="KaTeX_Main"/>
              </a:rPr>
              <a:t>​⋅</a:t>
            </a:r>
            <a:r>
              <a:rPr lang="en-US" b="0" i="1" dirty="0">
                <a:effectLst/>
                <a:latin typeface="KaTeX_Math"/>
              </a:rPr>
              <a:t>V</a:t>
            </a:r>
            <a:r>
              <a:rPr lang="en-US" b="0" i="0" dirty="0">
                <a:effectLst/>
                <a:latin typeface="KaTeX_Main"/>
              </a:rPr>
              <a:t>/</a:t>
            </a:r>
            <a:r>
              <a:rPr lang="en-US" b="0" i="1" dirty="0">
                <a:effectLst/>
                <a:latin typeface="KaTeX_Math"/>
              </a:rPr>
              <a:t>sum</a:t>
            </a:r>
            <a:r>
              <a:rPr lang="en-US" b="0" i="0" dirty="0">
                <a:effectLst/>
                <a:latin typeface="KaTeX_Main"/>
              </a:rPr>
              <a:t>(</a:t>
            </a:r>
            <a:r>
              <a:rPr lang="en-US" b="0" i="1" dirty="0">
                <a:effectLst/>
                <a:latin typeface="KaTeX_Math"/>
              </a:rPr>
              <a:t>Si</a:t>
            </a:r>
            <a:r>
              <a:rPr lang="en-US" b="0" i="0" dirty="0">
                <a:effectLst/>
                <a:latin typeface="KaTeX_Main"/>
              </a:rPr>
              <a:t>​)</a:t>
            </a:r>
            <a:r>
              <a:rPr lang="en-US" b="0" i="0" dirty="0">
                <a:effectLst/>
                <a:latin typeface="Söhne"/>
              </a:rPr>
              <a:t> operation for each row </a:t>
            </a:r>
            <a:r>
              <a:rPr lang="en-US" b="0" i="1" dirty="0" err="1">
                <a:effectLst/>
                <a:latin typeface="KaTeX_Math"/>
              </a:rPr>
              <a:t>i</a:t>
            </a:r>
            <a:r>
              <a:rPr lang="en-US" b="0" i="0" dirty="0">
                <a:effectLst/>
                <a:latin typeface="Söhne"/>
              </a:rPr>
              <a:t>.</a:t>
            </a:r>
          </a:p>
          <a:p>
            <a:pPr marL="742950" lvl="1" indent="-285750" algn="l">
              <a:buFont typeface="+mj-lt"/>
              <a:buAutoNum type="arabicPeriod"/>
            </a:pPr>
            <a:r>
              <a:rPr lang="en-US" b="0" i="0" dirty="0">
                <a:effectLst/>
                <a:latin typeface="Söhne"/>
              </a:rPr>
              <a:t>Double-buffers added between stages for buffering data produced/consumed by adjacent stages.</a:t>
            </a:r>
          </a:p>
          <a:p>
            <a:endParaRPr lang="en-US" dirty="0"/>
          </a:p>
        </p:txBody>
      </p:sp>
    </p:spTree>
    <p:extLst>
      <p:ext uri="{BB962C8B-B14F-4D97-AF65-F5344CB8AC3E}">
        <p14:creationId xmlns:p14="http://schemas.microsoft.com/office/powerpoint/2010/main" val="609667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6CE829-8E7D-35F1-8CBC-F39B86696A85}"/>
              </a:ext>
            </a:extLst>
          </p:cNvPr>
          <p:cNvSpPr txBox="1"/>
          <p:nvPr/>
        </p:nvSpPr>
        <p:spPr>
          <a:xfrm>
            <a:off x="367645" y="556182"/>
            <a:ext cx="11067068" cy="3416320"/>
          </a:xfrm>
          <a:prstGeom prst="rect">
            <a:avLst/>
          </a:prstGeom>
          <a:noFill/>
        </p:spPr>
        <p:txBody>
          <a:bodyPr wrap="square" rtlCol="0">
            <a:spAutoFit/>
          </a:bodyPr>
          <a:lstStyle/>
          <a:p>
            <a:pPr algn="l"/>
            <a:r>
              <a:rPr lang="en-US" i="0" dirty="0">
                <a:effectLst/>
                <a:latin typeface="Söhne"/>
              </a:rPr>
              <a:t>Stage 3: Feedforward</a:t>
            </a:r>
          </a:p>
          <a:p>
            <a:pPr algn="l">
              <a:buFont typeface="Arial" panose="020B0604020202020204" pitchFamily="34" charset="0"/>
              <a:buChar char="•"/>
            </a:pPr>
            <a:r>
              <a:rPr lang="en-US" b="1" i="0" dirty="0">
                <a:effectLst/>
                <a:latin typeface="Söhne"/>
              </a:rPr>
              <a:t>Components</a:t>
            </a:r>
            <a:r>
              <a:rPr lang="en-US" b="0" i="0" dirty="0">
                <a:effectLst/>
                <a:latin typeface="Söhne"/>
              </a:rPr>
              <a:t>: Comprises Matrix Multiplication (MM), addition, layer normalization, and GELU unit.</a:t>
            </a:r>
          </a:p>
          <a:p>
            <a:pPr algn="l">
              <a:buFont typeface="Arial" panose="020B0604020202020204" pitchFamily="34" charset="0"/>
              <a:buChar char="•"/>
            </a:pPr>
            <a:r>
              <a:rPr lang="en-US" b="1" i="0" dirty="0">
                <a:effectLst/>
                <a:latin typeface="Söhne"/>
              </a:rPr>
              <a:t>Memory and Loop Allocation</a:t>
            </a:r>
            <a:r>
              <a:rPr lang="en-US" b="0" i="0" dirty="0">
                <a:effectLst/>
                <a:latin typeface="Söhne"/>
              </a:rPr>
              <a:t>: Leverages on-chip memory and effective loop allocation to reduce communication bottlenecks between on and off-chip memory.</a:t>
            </a:r>
          </a:p>
          <a:p>
            <a:endParaRPr lang="en-US" dirty="0">
              <a:latin typeface="Söhne"/>
            </a:endParaRPr>
          </a:p>
          <a:p>
            <a:pPr algn="l"/>
            <a:r>
              <a:rPr lang="en-US" i="0" dirty="0" err="1">
                <a:effectLst/>
                <a:latin typeface="Söhne"/>
              </a:rPr>
              <a:t>Softmax</a:t>
            </a:r>
            <a:r>
              <a:rPr lang="en-US" i="0" dirty="0">
                <a:effectLst/>
                <a:latin typeface="Söhne"/>
              </a:rPr>
              <a:t> Division in Stage 2</a:t>
            </a:r>
          </a:p>
          <a:p>
            <a:pPr algn="l">
              <a:buFont typeface="Arial" panose="020B0604020202020204" pitchFamily="34" charset="0"/>
              <a:buChar char="•"/>
            </a:pPr>
            <a:r>
              <a:rPr lang="en-US" b="1" i="0" dirty="0">
                <a:effectLst/>
                <a:latin typeface="Söhne"/>
              </a:rPr>
              <a:t>Process Division</a:t>
            </a:r>
            <a:r>
              <a:rPr lang="en-US" b="0" i="0" dirty="0">
                <a:effectLst/>
                <a:latin typeface="Söhne"/>
              </a:rPr>
              <a:t>: </a:t>
            </a:r>
            <a:r>
              <a:rPr lang="en-US" b="0" i="0" dirty="0" err="1">
                <a:effectLst/>
                <a:latin typeface="Söhne"/>
              </a:rPr>
              <a:t>Softmax</a:t>
            </a:r>
            <a:r>
              <a:rPr lang="en-US" b="0" i="0" dirty="0">
                <a:effectLst/>
                <a:latin typeface="Söhne"/>
              </a:rPr>
              <a:t> operation is split into exponent calculation and normalization.</a:t>
            </a:r>
          </a:p>
          <a:p>
            <a:pPr algn="l">
              <a:buFont typeface="Arial" panose="020B0604020202020204" pitchFamily="34" charset="0"/>
              <a:buChar char="•"/>
            </a:pPr>
            <a:r>
              <a:rPr lang="en-US" b="1" i="0" dirty="0">
                <a:effectLst/>
                <a:latin typeface="Söhne"/>
              </a:rPr>
              <a:t>Fine-Grained Pipelining</a:t>
            </a:r>
            <a:r>
              <a:rPr lang="en-US" b="0" i="0" dirty="0">
                <a:effectLst/>
                <a:latin typeface="Söhne"/>
              </a:rPr>
              <a:t>: Used in FPGA to fuse multiple attention operators into a single loop. This fusion allows for operations like scaling, mask, and exponential calculations to be executed in the last loop iterations.</a:t>
            </a:r>
          </a:p>
          <a:p>
            <a:pPr algn="l">
              <a:buFont typeface="Arial" panose="020B0604020202020204" pitchFamily="34" charset="0"/>
              <a:buChar char="•"/>
            </a:pPr>
            <a:r>
              <a:rPr lang="en-US" b="1" i="0" dirty="0">
                <a:effectLst/>
                <a:latin typeface="Söhne"/>
              </a:rPr>
              <a:t>Row and Candidate Processing</a:t>
            </a:r>
            <a:r>
              <a:rPr lang="en-US" b="0" i="0" dirty="0">
                <a:effectLst/>
                <a:latin typeface="Söhne"/>
              </a:rPr>
              <a:t>: Each processed row </a:t>
            </a:r>
            <a:r>
              <a:rPr lang="en-US" b="0" i="1" dirty="0" err="1">
                <a:effectLst/>
                <a:latin typeface="KaTeX_Math"/>
              </a:rPr>
              <a:t>Qrowi</a:t>
            </a:r>
            <a:r>
              <a:rPr lang="en-US" b="0" i="0" dirty="0">
                <a:effectLst/>
                <a:latin typeface="KaTeX_Main"/>
              </a:rPr>
              <a:t>​</a:t>
            </a:r>
            <a:r>
              <a:rPr lang="en-US" b="0" i="0" dirty="0">
                <a:effectLst/>
                <a:latin typeface="Söhne"/>
              </a:rPr>
              <a:t> and corresponding selected candidate </a:t>
            </a:r>
            <a:r>
              <a:rPr lang="en-US" b="0" i="1" dirty="0">
                <a:effectLst/>
                <a:latin typeface="KaTeX_Math"/>
              </a:rPr>
              <a:t>Ks</a:t>
            </a:r>
            <a:r>
              <a:rPr lang="en-US" b="0" i="0" dirty="0">
                <a:effectLst/>
                <a:latin typeface="KaTeX_Main"/>
              </a:rPr>
              <a:t>​</a:t>
            </a:r>
            <a:r>
              <a:rPr lang="en-US" b="0" i="0" dirty="0">
                <a:effectLst/>
                <a:latin typeface="Söhne"/>
              </a:rPr>
              <a:t> are handled with consideration of their dimensional sizes (</a:t>
            </a:r>
            <a:r>
              <a:rPr lang="en-US" b="0" i="0" dirty="0">
                <a:effectLst/>
                <a:latin typeface="KaTeX_Main"/>
              </a:rPr>
              <a:t>.1</a:t>
            </a:r>
            <a:r>
              <a:rPr lang="en-US" b="0" i="1" dirty="0">
                <a:effectLst/>
                <a:latin typeface="KaTeX_Math"/>
              </a:rPr>
              <a:t>Ks</a:t>
            </a:r>
            <a:r>
              <a:rPr lang="en-US" b="0" i="0" dirty="0">
                <a:effectLst/>
                <a:latin typeface="KaTeX_Main"/>
              </a:rPr>
              <a:t>​.</a:t>
            </a:r>
            <a:r>
              <a:rPr lang="en-US" b="0" i="1" dirty="0">
                <a:effectLst/>
                <a:latin typeface="KaTeX_Math"/>
              </a:rPr>
              <a:t>dim</a:t>
            </a:r>
            <a:r>
              <a:rPr lang="en-US" b="0" i="0" dirty="0">
                <a:effectLst/>
                <a:latin typeface="KaTeX_Main"/>
              </a:rPr>
              <a:t>1​</a:t>
            </a:r>
            <a:r>
              <a:rPr lang="en-US" b="0" i="0" dirty="0">
                <a:effectLst/>
                <a:latin typeface="Söhne"/>
              </a:rPr>
              <a:t> and </a:t>
            </a:r>
            <a:r>
              <a:rPr lang="en-US" b="0" i="0" dirty="0">
                <a:effectLst/>
                <a:latin typeface="KaTeX_Main"/>
              </a:rPr>
              <a:t>.2</a:t>
            </a:r>
            <a:r>
              <a:rPr lang="en-US" b="0" i="1" dirty="0">
                <a:effectLst/>
                <a:latin typeface="KaTeX_Math"/>
              </a:rPr>
              <a:t>Ks</a:t>
            </a:r>
            <a:r>
              <a:rPr lang="en-US" b="0" i="0" dirty="0">
                <a:effectLst/>
                <a:latin typeface="KaTeX_Main"/>
              </a:rPr>
              <a:t>​.</a:t>
            </a:r>
            <a:r>
              <a:rPr lang="en-US" b="0" i="1" dirty="0">
                <a:effectLst/>
                <a:latin typeface="KaTeX_Math"/>
              </a:rPr>
              <a:t>dim</a:t>
            </a:r>
            <a:r>
              <a:rPr lang="en-US" b="0" i="0" dirty="0">
                <a:effectLst/>
                <a:latin typeface="KaTeX_Main"/>
              </a:rPr>
              <a:t>2​</a:t>
            </a:r>
            <a:r>
              <a:rPr lang="en-US" b="0" i="0" dirty="0">
                <a:effectLst/>
                <a:latin typeface="Söhne"/>
              </a:rPr>
              <a:t>).</a:t>
            </a:r>
          </a:p>
          <a:p>
            <a:endParaRPr lang="en-US" dirty="0"/>
          </a:p>
        </p:txBody>
      </p:sp>
      <p:pic>
        <p:nvPicPr>
          <p:cNvPr id="5" name="Picture 4">
            <a:extLst>
              <a:ext uri="{FF2B5EF4-FFF2-40B4-BE49-F238E27FC236}">
                <a16:creationId xmlns:a16="http://schemas.microsoft.com/office/drawing/2014/main" id="{E7C5CEEF-500B-B6A6-276C-61F520D65780}"/>
              </a:ext>
            </a:extLst>
          </p:cNvPr>
          <p:cNvPicPr>
            <a:picLocks noChangeAspect="1"/>
          </p:cNvPicPr>
          <p:nvPr/>
        </p:nvPicPr>
        <p:blipFill>
          <a:blip r:embed="rId2"/>
          <a:stretch>
            <a:fillRect/>
          </a:stretch>
        </p:blipFill>
        <p:spPr>
          <a:xfrm>
            <a:off x="2037780" y="3699547"/>
            <a:ext cx="5250123" cy="2933892"/>
          </a:xfrm>
          <a:prstGeom prst="rect">
            <a:avLst/>
          </a:prstGeom>
        </p:spPr>
      </p:pic>
    </p:spTree>
    <p:extLst>
      <p:ext uri="{BB962C8B-B14F-4D97-AF65-F5344CB8AC3E}">
        <p14:creationId xmlns:p14="http://schemas.microsoft.com/office/powerpoint/2010/main" val="360532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6FA3BD-3799-8E1B-2B52-F1F8B5A379A8}"/>
              </a:ext>
            </a:extLst>
          </p:cNvPr>
          <p:cNvSpPr txBox="1"/>
          <p:nvPr/>
        </p:nvSpPr>
        <p:spPr>
          <a:xfrm>
            <a:off x="114692" y="473901"/>
            <a:ext cx="11623249" cy="5786199"/>
          </a:xfrm>
          <a:prstGeom prst="rect">
            <a:avLst/>
          </a:prstGeom>
          <a:noFill/>
        </p:spPr>
        <p:txBody>
          <a:bodyPr wrap="square" rtlCol="0">
            <a:spAutoFit/>
          </a:bodyPr>
          <a:lstStyle/>
          <a:p>
            <a:r>
              <a:rPr lang="en-US" sz="2800" b="1" dirty="0">
                <a:effectLst/>
                <a:latin typeface="LinLibertineTB"/>
              </a:rPr>
              <a:t>Length-aware Scheduling Algorithm </a:t>
            </a:r>
            <a:endParaRPr lang="en-US" sz="2800" b="1" dirty="0"/>
          </a:p>
          <a:p>
            <a:r>
              <a:rPr lang="en-US" dirty="0"/>
              <a:t>Problem with Variable Sequence Lengths: Different lengths of sequence tasks consume varying computational resources and result in different latencies. This variability leads to pipeline bubbles due to irregular and unpredictable dataflow.</a:t>
            </a:r>
          </a:p>
          <a:p>
            <a:endParaRPr lang="en-US" dirty="0"/>
          </a:p>
          <a:p>
            <a:r>
              <a:rPr lang="en-US" dirty="0"/>
              <a:t>Solution:</a:t>
            </a:r>
          </a:p>
          <a:p>
            <a:r>
              <a:rPr lang="en-US" b="1" dirty="0"/>
              <a:t>Resource Scheduling Algorithm and </a:t>
            </a:r>
            <a:r>
              <a:rPr lang="en-US" sz="1800" b="1" dirty="0">
                <a:effectLst/>
                <a:latin typeface="LinLibertineTB"/>
              </a:rPr>
              <a:t>Length-aware Coarse-grained Pipeline Algorithm. </a:t>
            </a:r>
            <a:endParaRPr lang="en-US" b="1" dirty="0"/>
          </a:p>
          <a:p>
            <a:endParaRPr lang="en-US" b="1" dirty="0"/>
          </a:p>
          <a:p>
            <a:r>
              <a:rPr lang="en-US" b="1" i="0" dirty="0">
                <a:effectLst/>
                <a:latin typeface="Söhne"/>
              </a:rPr>
              <a:t>Encoder Coarse-Grained Stage Allocation Algorithm</a:t>
            </a:r>
            <a:endParaRPr lang="en-US" b="1" dirty="0"/>
          </a:p>
          <a:p>
            <a:r>
              <a:rPr lang="en-US" dirty="0"/>
              <a:t>1. </a:t>
            </a:r>
            <a:r>
              <a:rPr lang="en-US" b="1" dirty="0"/>
              <a:t>Operator Graph (G=(V,E)): </a:t>
            </a:r>
            <a:r>
              <a:rPr lang="en-US" dirty="0"/>
              <a:t>The algorithm considers an operator graph where each vertex </a:t>
            </a:r>
            <a:r>
              <a:rPr lang="en-US" i="1" dirty="0"/>
              <a:t>vi​</a:t>
            </a:r>
            <a:r>
              <a:rPr lang="en-US" dirty="0"/>
              <a:t> in V represents an operator, and each edge </a:t>
            </a:r>
            <a:r>
              <a:rPr lang="en-US" i="1" dirty="0" err="1"/>
              <a:t>eij</a:t>
            </a:r>
            <a:r>
              <a:rPr lang="en-US" dirty="0"/>
              <a:t>​ represents the data dependency between operators </a:t>
            </a:r>
            <a:r>
              <a:rPr lang="en-US" i="1" dirty="0"/>
              <a:t>vi</a:t>
            </a:r>
            <a:r>
              <a:rPr lang="en-US" dirty="0"/>
              <a:t>​ and </a:t>
            </a:r>
            <a:r>
              <a:rPr lang="en-US" i="1" dirty="0" err="1"/>
              <a:t>vj</a:t>
            </a:r>
            <a:r>
              <a:rPr lang="en-US" dirty="0"/>
              <a:t>​.</a:t>
            </a:r>
          </a:p>
          <a:p>
            <a:r>
              <a:rPr lang="en-US" dirty="0"/>
              <a:t>Weight Assignment: Each vertex </a:t>
            </a:r>
            <a:r>
              <a:rPr lang="en-US" i="1" dirty="0"/>
              <a:t>vi</a:t>
            </a:r>
            <a:r>
              <a:rPr lang="en-US" dirty="0"/>
              <a:t>​ has an associated weight W(</a:t>
            </a:r>
            <a:r>
              <a:rPr lang="en-US" i="1" dirty="0" err="1"/>
              <a:t>wi</a:t>
            </a:r>
            <a:r>
              <a:rPr lang="en-US" i="1" dirty="0"/>
              <a:t>​, </a:t>
            </a:r>
            <a:r>
              <a:rPr lang="en-US" i="1" dirty="0" err="1"/>
              <a:t>s_avg</a:t>
            </a:r>
            <a:r>
              <a:rPr lang="en-US" i="1" dirty="0"/>
              <a:t>​</a:t>
            </a:r>
            <a:r>
              <a:rPr lang="en-US" dirty="0"/>
              <a:t>), reflecting its arithmetic computational complexity at an average sequence length </a:t>
            </a:r>
            <a:r>
              <a:rPr lang="en-US" i="1" dirty="0" err="1"/>
              <a:t>s_avg</a:t>
            </a:r>
            <a:r>
              <a:rPr lang="en-US" dirty="0"/>
              <a:t>​.</a:t>
            </a:r>
          </a:p>
          <a:p>
            <a:r>
              <a:rPr lang="en-US" dirty="0"/>
              <a:t>2. </a:t>
            </a:r>
            <a:r>
              <a:rPr lang="en-US" b="1" dirty="0"/>
              <a:t>Processing and Output</a:t>
            </a:r>
          </a:p>
          <a:p>
            <a:r>
              <a:rPr lang="en-US" dirty="0"/>
              <a:t>Inputs: The algorithm takes the operator graph G, Encoder operator weight set W(</a:t>
            </a:r>
            <a:r>
              <a:rPr lang="en-US" dirty="0" err="1"/>
              <a:t>V,</a:t>
            </a:r>
            <a:r>
              <a:rPr lang="en-US" i="1" dirty="0" err="1"/>
              <a:t>s_avg</a:t>
            </a:r>
            <a:r>
              <a:rPr lang="en-US" dirty="0"/>
              <a:t>​), and Encoder operator priority set P(</a:t>
            </a:r>
            <a:r>
              <a:rPr lang="en-US" dirty="0" err="1"/>
              <a:t>V,</a:t>
            </a:r>
            <a:r>
              <a:rPr lang="en-US" i="1" dirty="0" err="1"/>
              <a:t>s_avg</a:t>
            </a:r>
            <a:r>
              <a:rPr lang="en-US" dirty="0"/>
              <a:t>​) as inputs.</a:t>
            </a:r>
          </a:p>
          <a:p>
            <a:r>
              <a:rPr lang="en-US" dirty="0"/>
              <a:t>Outputs: It generates a subgraph </a:t>
            </a:r>
            <a:r>
              <a:rPr lang="en-US" dirty="0" err="1"/>
              <a:t>Gk</a:t>
            </a:r>
            <a:r>
              <a:rPr lang="en-US" dirty="0"/>
              <a:t>​=(</a:t>
            </a:r>
            <a:r>
              <a:rPr lang="en-US" dirty="0" err="1"/>
              <a:t>Vk</a:t>
            </a:r>
            <a:r>
              <a:rPr lang="en-US" dirty="0"/>
              <a:t>​,Ek​) for each Encoder computation stage.</a:t>
            </a:r>
          </a:p>
          <a:p>
            <a:r>
              <a:rPr lang="en-US" dirty="0"/>
              <a:t>3. </a:t>
            </a:r>
            <a:r>
              <a:rPr lang="en-US" b="1" dirty="0"/>
              <a:t>Priority Equation</a:t>
            </a:r>
          </a:p>
          <a:p>
            <a:r>
              <a:rPr lang="en-US" dirty="0"/>
              <a:t>Priority Calculation: The priority of each operator </a:t>
            </a:r>
            <a:r>
              <a:rPr lang="en-US" i="1" dirty="0"/>
              <a:t>vi</a:t>
            </a:r>
            <a:r>
              <a:rPr lang="en-US" dirty="0"/>
              <a:t>​ at the average sequence length </a:t>
            </a:r>
            <a:r>
              <a:rPr lang="en-US" i="1" dirty="0" err="1"/>
              <a:t>s_avg</a:t>
            </a:r>
            <a:r>
              <a:rPr lang="en-US" i="1" dirty="0"/>
              <a:t>​ </a:t>
            </a:r>
            <a:r>
              <a:rPr lang="en-US" dirty="0"/>
              <a:t>is calculated using the equation P(</a:t>
            </a:r>
            <a:r>
              <a:rPr lang="en-US" i="1" dirty="0"/>
              <a:t>vi​,</a:t>
            </a:r>
            <a:r>
              <a:rPr lang="en-US" i="1" dirty="0" err="1"/>
              <a:t>s_avg</a:t>
            </a:r>
            <a:r>
              <a:rPr lang="en-US" dirty="0"/>
              <a:t>​).</a:t>
            </a:r>
          </a:p>
          <a:p>
            <a:endParaRPr lang="en-US" dirty="0"/>
          </a:p>
        </p:txBody>
      </p:sp>
      <p:pic>
        <p:nvPicPr>
          <p:cNvPr id="3" name="Picture 2">
            <a:extLst>
              <a:ext uri="{FF2B5EF4-FFF2-40B4-BE49-F238E27FC236}">
                <a16:creationId xmlns:a16="http://schemas.microsoft.com/office/drawing/2014/main" id="{85A3DC96-F7CF-5B66-E8FD-077D188C1842}"/>
              </a:ext>
            </a:extLst>
          </p:cNvPr>
          <p:cNvPicPr>
            <a:picLocks noChangeAspect="1"/>
          </p:cNvPicPr>
          <p:nvPr/>
        </p:nvPicPr>
        <p:blipFill>
          <a:blip r:embed="rId2"/>
          <a:stretch>
            <a:fillRect/>
          </a:stretch>
        </p:blipFill>
        <p:spPr>
          <a:xfrm>
            <a:off x="3424417" y="5769662"/>
            <a:ext cx="5003800" cy="673100"/>
          </a:xfrm>
          <a:prstGeom prst="rect">
            <a:avLst/>
          </a:prstGeom>
        </p:spPr>
      </p:pic>
    </p:spTree>
    <p:extLst>
      <p:ext uri="{BB962C8B-B14F-4D97-AF65-F5344CB8AC3E}">
        <p14:creationId xmlns:p14="http://schemas.microsoft.com/office/powerpoint/2010/main" val="1665220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F02861-B4D2-1139-0176-420EBF6F9281}"/>
              </a:ext>
            </a:extLst>
          </p:cNvPr>
          <p:cNvSpPr txBox="1"/>
          <p:nvPr/>
        </p:nvSpPr>
        <p:spPr>
          <a:xfrm>
            <a:off x="329938" y="254524"/>
            <a:ext cx="11726944" cy="5909310"/>
          </a:xfrm>
          <a:prstGeom prst="rect">
            <a:avLst/>
          </a:prstGeom>
          <a:noFill/>
        </p:spPr>
        <p:txBody>
          <a:bodyPr wrap="square" rtlCol="0">
            <a:spAutoFit/>
          </a:bodyPr>
          <a:lstStyle/>
          <a:p>
            <a:r>
              <a:rPr lang="en-US" sz="1600" b="1" dirty="0"/>
              <a:t>Encoder Coarse-Grained Stage Allocation Algorithm</a:t>
            </a:r>
          </a:p>
          <a:p>
            <a:endParaRPr lang="en-US" sz="1400" b="1" dirty="0"/>
          </a:p>
          <a:p>
            <a:r>
              <a:rPr lang="en-US" sz="1400" b="1" dirty="0"/>
              <a:t>Inputs and Outputs of the Algorithm</a:t>
            </a:r>
          </a:p>
          <a:p>
            <a:r>
              <a:rPr lang="en-US" sz="1400" b="1" dirty="0"/>
              <a:t>Inputs:</a:t>
            </a:r>
          </a:p>
          <a:p>
            <a:pPr>
              <a:buFont typeface="+mj-lt"/>
              <a:buAutoNum type="arabicPeriod"/>
            </a:pPr>
            <a:r>
              <a:rPr lang="en-US" sz="1400" b="1" dirty="0"/>
              <a:t>Encoder Operator Graph G=(V,E)</a:t>
            </a:r>
            <a:r>
              <a:rPr lang="en-US" sz="1400" dirty="0"/>
              <a:t>: A graph where each vertex vi​ represents an operator, and each edge </a:t>
            </a:r>
            <a:r>
              <a:rPr lang="en-US" sz="1400" dirty="0" err="1"/>
              <a:t>eij</a:t>
            </a:r>
            <a:r>
              <a:rPr lang="en-US" sz="1400" dirty="0"/>
              <a:t> represents a data dependency between operators vi​ and </a:t>
            </a:r>
            <a:r>
              <a:rPr lang="en-US" sz="1400" dirty="0" err="1"/>
              <a:t>v</a:t>
            </a:r>
            <a:r>
              <a:rPr lang="en-US" sz="1400" dirty="0" err="1">
                <a:effectLst/>
              </a:rPr>
              <a:t>j</a:t>
            </a:r>
            <a:r>
              <a:rPr lang="en-US" sz="1400" dirty="0"/>
              <a:t>​.</a:t>
            </a:r>
          </a:p>
          <a:p>
            <a:pPr>
              <a:buFont typeface="+mj-lt"/>
              <a:buAutoNum type="arabicPeriod"/>
            </a:pPr>
            <a:r>
              <a:rPr lang="en-US" sz="1400" b="1" dirty="0"/>
              <a:t>Encoder Operator Weight Set W(</a:t>
            </a:r>
            <a:r>
              <a:rPr lang="en-US" sz="1400" b="1" dirty="0" err="1"/>
              <a:t>V,s_avg</a:t>
            </a:r>
            <a:r>
              <a:rPr lang="en-US" sz="1400" b="1" dirty="0"/>
              <a:t>)</a:t>
            </a:r>
            <a:r>
              <a:rPr lang="en-US" sz="1400" dirty="0"/>
              <a:t>: This set represents the computational complexity (weight) of each operator in the graph at an average sequence length </a:t>
            </a:r>
            <a:r>
              <a:rPr lang="en-US" sz="1400" dirty="0" err="1"/>
              <a:t>s_avg</a:t>
            </a:r>
            <a:r>
              <a:rPr lang="en-US" sz="1400" dirty="0"/>
              <a:t>​.</a:t>
            </a:r>
          </a:p>
          <a:p>
            <a:pPr>
              <a:buFont typeface="+mj-lt"/>
              <a:buAutoNum type="arabicPeriod"/>
            </a:pPr>
            <a:r>
              <a:rPr lang="en-US" sz="1400" b="1" dirty="0"/>
              <a:t>Encoder Operator Priority Set P(</a:t>
            </a:r>
            <a:r>
              <a:rPr lang="en-US" sz="1400" b="1" dirty="0" err="1"/>
              <a:t>V,s_avg</a:t>
            </a:r>
            <a:r>
              <a:rPr lang="en-US" sz="1400" b="1" dirty="0"/>
              <a:t>)</a:t>
            </a:r>
            <a:r>
              <a:rPr lang="en-US" sz="1400" b="1" dirty="0">
                <a:effectLst/>
              </a:rPr>
              <a:t> </a:t>
            </a:r>
            <a:r>
              <a:rPr lang="en-US" sz="1400" dirty="0"/>
              <a:t>This set determines the priority of each operator at the average sequence length.</a:t>
            </a:r>
          </a:p>
          <a:p>
            <a:pPr>
              <a:buFont typeface="+mj-lt"/>
              <a:buAutoNum type="arabicPeriod"/>
            </a:pPr>
            <a:endParaRPr lang="en-US" sz="1400" dirty="0"/>
          </a:p>
          <a:p>
            <a:r>
              <a:rPr lang="en-US" sz="1400" b="1" dirty="0"/>
              <a:t>Outputs:</a:t>
            </a:r>
          </a:p>
          <a:p>
            <a:r>
              <a:rPr lang="en-US" sz="1400" b="1" dirty="0"/>
              <a:t>Operator Subgraph for Each Encoder Computation Stage </a:t>
            </a:r>
            <a:r>
              <a:rPr lang="en-US" sz="1400" b="1" dirty="0" err="1"/>
              <a:t>Gk</a:t>
            </a:r>
            <a:r>
              <a:rPr lang="en-US" sz="1400" b="1" dirty="0"/>
              <a:t>=(</a:t>
            </a:r>
            <a:r>
              <a:rPr lang="en-US" sz="1400" b="1" dirty="0" err="1"/>
              <a:t>Vk,Ek</a:t>
            </a:r>
            <a:r>
              <a:rPr lang="en-US" sz="1400" b="1" dirty="0"/>
              <a:t>) </a:t>
            </a:r>
            <a:r>
              <a:rPr lang="en-US" sz="1400" dirty="0"/>
              <a:t>The algorithm outputs a series of subgraphs, each representing a stage in the computation process with its allocated operators.</a:t>
            </a:r>
          </a:p>
          <a:p>
            <a:pPr>
              <a:buFont typeface="Arial" panose="020B0604020202020204" pitchFamily="34" charset="0"/>
              <a:buChar char="•"/>
            </a:pPr>
            <a:endParaRPr lang="en-US" sz="1400" dirty="0"/>
          </a:p>
          <a:p>
            <a:r>
              <a:rPr lang="en-US" sz="1400" b="1" dirty="0"/>
              <a:t>Detailed Process of the Algorithm</a:t>
            </a:r>
          </a:p>
          <a:p>
            <a:pPr>
              <a:buFont typeface="+mj-lt"/>
              <a:buAutoNum type="arabicPeriod"/>
            </a:pPr>
            <a:r>
              <a:rPr lang="en-US" sz="1400" b="1" dirty="0"/>
              <a:t>Traversal and Priority Computation</a:t>
            </a:r>
            <a:r>
              <a:rPr lang="en-US" sz="1400" dirty="0"/>
              <a:t>: The algorithm begins by traversing the operator graph G and computing a priority set P(</a:t>
            </a:r>
            <a:r>
              <a:rPr lang="en-US" sz="1400" dirty="0" err="1"/>
              <a:t>V,s_avg</a:t>
            </a:r>
            <a:r>
              <a:rPr lang="en-US" sz="1400" dirty="0"/>
              <a:t>)</a:t>
            </a:r>
            <a:r>
              <a:rPr lang="en-US" sz="1400" dirty="0">
                <a:effectLst/>
              </a:rPr>
              <a:t> </a:t>
            </a:r>
            <a:r>
              <a:rPr lang="en-US" sz="1400" dirty="0"/>
              <a:t>for each operator in the Encoder. The priority is calculated based on the operator's weight and the maximum priority among its successor operators, as shown in the provided equation.</a:t>
            </a:r>
          </a:p>
          <a:p>
            <a:pPr>
              <a:buFont typeface="+mj-lt"/>
              <a:buAutoNum type="arabicPeriod"/>
            </a:pPr>
            <a:r>
              <a:rPr lang="en-US" sz="1400" b="1" dirty="0"/>
              <a:t>Stage Allocation and Parallelism Adjustment</a:t>
            </a:r>
            <a:r>
              <a:rPr lang="en-US" sz="1400" dirty="0"/>
              <a:t>:</a:t>
            </a:r>
          </a:p>
          <a:p>
            <a:pPr marL="742950" lvl="1" indent="-285750">
              <a:buFont typeface="+mj-lt"/>
              <a:buAutoNum type="arabicPeriod"/>
            </a:pPr>
            <a:r>
              <a:rPr lang="en-US" sz="1400" dirty="0"/>
              <a:t>The algorithm iteratively processes each operator in decreasing order of priority.</a:t>
            </a:r>
          </a:p>
          <a:p>
            <a:pPr marL="742950" lvl="1" indent="-285750">
              <a:buFont typeface="+mj-lt"/>
              <a:buAutoNum type="arabicPeriod"/>
            </a:pPr>
            <a:r>
              <a:rPr lang="en-US" sz="1400" dirty="0"/>
              <a:t>For each operator vi​, it evaluates and potentially adjusts the parallelism N′ of other operators </a:t>
            </a:r>
            <a:r>
              <a:rPr lang="en-US" sz="1400" dirty="0" err="1"/>
              <a:t>vj</a:t>
            </a:r>
            <a:r>
              <a:rPr lang="en-US" sz="1400" dirty="0"/>
              <a:t>​ in the current stage </a:t>
            </a:r>
            <a:r>
              <a:rPr lang="en-US" sz="1400" dirty="0" err="1"/>
              <a:t>Gk</a:t>
            </a:r>
            <a:r>
              <a:rPr lang="en-US" sz="1400" dirty="0"/>
              <a:t>​.</a:t>
            </a:r>
          </a:p>
          <a:p>
            <a:pPr marL="742950" lvl="1" indent="-285750">
              <a:buFont typeface="+mj-lt"/>
              <a:buAutoNum type="arabicPeriod"/>
            </a:pPr>
            <a:r>
              <a:rPr lang="en-US" sz="1400" dirty="0"/>
              <a:t>If the current allocation of resources satisfies the FPGA's constraints, the operator vi​ is added to the current stage </a:t>
            </a:r>
            <a:r>
              <a:rPr lang="en-US" sz="1400" dirty="0" err="1"/>
              <a:t>Gj</a:t>
            </a:r>
            <a:r>
              <a:rPr lang="en-US" sz="1400" dirty="0"/>
              <a:t>. The operator parallelisms N(V) are updated accordingly.</a:t>
            </a:r>
          </a:p>
          <a:p>
            <a:pPr marL="742950" lvl="1" indent="-285750">
              <a:buFont typeface="+mj-lt"/>
              <a:buAutoNum type="arabicPeriod"/>
            </a:pPr>
            <a:r>
              <a:rPr lang="en-US" sz="1400" dirty="0"/>
              <a:t>If the resources are insufficient, a new stage is created, and the operator vi​ is allocated to this new stage </a:t>
            </a:r>
            <a:r>
              <a:rPr lang="en-US" sz="1400" dirty="0" err="1"/>
              <a:t>Gk</a:t>
            </a:r>
            <a:r>
              <a:rPr lang="en-US" sz="1400" dirty="0"/>
              <a:t>​.</a:t>
            </a:r>
          </a:p>
          <a:p>
            <a:pPr>
              <a:buFont typeface="+mj-lt"/>
              <a:buAutoNum type="arabicPeriod"/>
            </a:pPr>
            <a:r>
              <a:rPr lang="en-US" sz="1400" b="1" dirty="0"/>
              <a:t>Pipeline Replication Factor Enumeration</a:t>
            </a:r>
            <a:r>
              <a:rPr lang="en-US" sz="1400" dirty="0"/>
              <a:t>:</a:t>
            </a:r>
          </a:p>
          <a:p>
            <a:pPr marL="742950" lvl="1" indent="-285750">
              <a:buFont typeface="+mj-lt"/>
              <a:buAutoNum type="arabicPeriod"/>
            </a:pPr>
            <a:r>
              <a:rPr lang="en-US" sz="1400" dirty="0"/>
              <a:t>The algorithm also involves enumerating the pipeline replication factor R(</a:t>
            </a:r>
            <a:r>
              <a:rPr lang="en-US" sz="1400" dirty="0" err="1"/>
              <a:t>Gk,s_avg</a:t>
            </a:r>
            <a:r>
              <a:rPr lang="en-US" sz="1400" dirty="0"/>
              <a:t>) for each stage to optimize throughput and resource utilization. This factor determines how many times each stage is replicated to handle the workload.</a:t>
            </a:r>
          </a:p>
          <a:p>
            <a:endParaRPr lang="en-US" sz="1400" dirty="0"/>
          </a:p>
        </p:txBody>
      </p:sp>
    </p:spTree>
    <p:extLst>
      <p:ext uri="{BB962C8B-B14F-4D97-AF65-F5344CB8AC3E}">
        <p14:creationId xmlns:p14="http://schemas.microsoft.com/office/powerpoint/2010/main" val="273269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1E1110-B118-9D42-82EF-09F726F1FCFC}"/>
              </a:ext>
            </a:extLst>
          </p:cNvPr>
          <p:cNvSpPr txBox="1"/>
          <p:nvPr/>
        </p:nvSpPr>
        <p:spPr>
          <a:xfrm>
            <a:off x="350363" y="405352"/>
            <a:ext cx="11491274" cy="6555641"/>
          </a:xfrm>
          <a:prstGeom prst="rect">
            <a:avLst/>
          </a:prstGeom>
          <a:noFill/>
        </p:spPr>
        <p:txBody>
          <a:bodyPr wrap="square" rtlCol="0">
            <a:spAutoFit/>
          </a:bodyPr>
          <a:lstStyle/>
          <a:p>
            <a:r>
              <a:rPr lang="en-US" sz="1400" b="1" dirty="0"/>
              <a:t>Parallelism</a:t>
            </a:r>
          </a:p>
          <a:p>
            <a:r>
              <a:rPr lang="en-US" sz="1400" dirty="0"/>
              <a:t>Parallelism in a length-aware scheduling algorithm, refers to the capability of processing multiple operations or tasks simultaneously within the same stage of the pipeline.</a:t>
            </a:r>
          </a:p>
          <a:p>
            <a:r>
              <a:rPr lang="en-US" sz="1400" b="1" dirty="0"/>
              <a:t>Example in Length-aware Scheduling:</a:t>
            </a:r>
          </a:p>
          <a:p>
            <a:pPr>
              <a:buFont typeface="Arial" panose="020B0604020202020204" pitchFamily="34" charset="0"/>
              <a:buChar char="•"/>
            </a:pPr>
            <a:r>
              <a:rPr lang="en-US" sz="1400" b="1" dirty="0"/>
              <a:t>Operator Parallelism Adjustment</a:t>
            </a:r>
            <a:r>
              <a:rPr lang="en-US" sz="1400" dirty="0"/>
              <a:t>: Consider a scenario where the FPGA is tasked with processing a batch of data sequences. In the given algorithm, each operator (vertex in the operator graph G) has a certain level of parallelism denoted as N(</a:t>
            </a:r>
            <a:r>
              <a:rPr lang="en-US" sz="1400" dirty="0" err="1"/>
              <a:t>vi,si</a:t>
            </a:r>
            <a:r>
              <a:rPr lang="en-US" sz="1400" dirty="0"/>
              <a:t>), which is dynamically adjusted.</a:t>
            </a:r>
          </a:p>
          <a:p>
            <a:pPr>
              <a:buFont typeface="Arial" panose="020B0604020202020204" pitchFamily="34" charset="0"/>
              <a:buChar char="•"/>
            </a:pPr>
            <a:r>
              <a:rPr lang="en-US" sz="1400" b="1" dirty="0"/>
              <a:t>Dynamic Parallelism</a:t>
            </a:r>
            <a:r>
              <a:rPr lang="en-US" sz="1400" dirty="0"/>
              <a:t>: For example, if an operator processes sequences of varying lengths, the algorithm adjusts the parallelism based on the length of each sequence. If a sequence is longer and more complex, the algorithm may increase the parallelism for that operator, allowing it to process more elements of the sequence simultaneously.</a:t>
            </a:r>
          </a:p>
          <a:p>
            <a:pPr>
              <a:buFont typeface="Arial" panose="020B0604020202020204" pitchFamily="34" charset="0"/>
              <a:buChar char="•"/>
            </a:pPr>
            <a:r>
              <a:rPr lang="en-US" sz="1400" b="1" dirty="0"/>
              <a:t>Efficiency</a:t>
            </a:r>
            <a:r>
              <a:rPr lang="en-US" sz="1400" dirty="0"/>
              <a:t>: This dynamic adjustment ensures that each stage of the pipeline operates efficiently, avoiding bottlenecks and making the best use of the FPGA’s resources.</a:t>
            </a:r>
          </a:p>
          <a:p>
            <a:r>
              <a:rPr lang="en-US" sz="1400" b="1" dirty="0"/>
              <a:t>Replication Factor</a:t>
            </a:r>
          </a:p>
          <a:p>
            <a:r>
              <a:rPr lang="en-US" sz="1400" dirty="0"/>
              <a:t>The replication factor, denoted as R(</a:t>
            </a:r>
            <a:r>
              <a:rPr lang="en-US" sz="1400" dirty="0" err="1"/>
              <a:t>Gk,si</a:t>
            </a:r>
            <a:r>
              <a:rPr lang="en-US" sz="1400" dirty="0"/>
              <a:t>) in the algorithm, refers to the number of times a stage in the pipeline is replicated to handle concurrent processing of different tasks or different parts of a task.</a:t>
            </a:r>
          </a:p>
          <a:p>
            <a:r>
              <a:rPr lang="en-US" sz="1400" b="1" dirty="0"/>
              <a:t>Example in Length-aware Scheduling:</a:t>
            </a:r>
          </a:p>
          <a:p>
            <a:pPr>
              <a:buFont typeface="Arial" panose="020B0604020202020204" pitchFamily="34" charset="0"/>
              <a:buChar char="•"/>
            </a:pPr>
            <a:r>
              <a:rPr lang="en-US" sz="1400" b="1" dirty="0"/>
              <a:t>Stage Replication</a:t>
            </a:r>
            <a:r>
              <a:rPr lang="en-US" sz="1400" dirty="0"/>
              <a:t>: Imagine a pipeline stage that's responsible for a certain operation on the data sequences. If there are multiple sequences to process at once, the algorithm might replicate this stage multiple times.</a:t>
            </a:r>
          </a:p>
          <a:p>
            <a:pPr>
              <a:buFont typeface="Arial" panose="020B0604020202020204" pitchFamily="34" charset="0"/>
              <a:buChar char="•"/>
            </a:pPr>
            <a:r>
              <a:rPr lang="en-US" sz="1400" b="1" dirty="0"/>
              <a:t>Concurrency in Processing</a:t>
            </a:r>
            <a:r>
              <a:rPr lang="en-US" sz="1400" dirty="0"/>
              <a:t>: For instance, if there are 10 sequences and the replication factor is set to 5, the algorithm creates 5 copies of this stage. Each replicated stage can then process two sequences simultaneously, thus enhancing the throughput.</a:t>
            </a:r>
          </a:p>
          <a:p>
            <a:pPr>
              <a:buFont typeface="Arial" panose="020B0604020202020204" pitchFamily="34" charset="0"/>
              <a:buChar char="•"/>
            </a:pPr>
            <a:r>
              <a:rPr lang="en-US" sz="1400" b="1" dirty="0"/>
              <a:t>Optimization</a:t>
            </a:r>
            <a:r>
              <a:rPr lang="en-US" sz="1400" dirty="0"/>
              <a:t>: The replication factor is determined based on the resource availability and the need for throughput. This ensures that the FPGA is neither underutilized (leading to slower processing times) nor overburdened (which might cause delays due to resource contention).</a:t>
            </a:r>
          </a:p>
          <a:p>
            <a:pPr>
              <a:buFont typeface="Arial" panose="020B0604020202020204" pitchFamily="34" charset="0"/>
              <a:buChar char="•"/>
            </a:pPr>
            <a:endParaRPr lang="en-US" sz="1400" dirty="0"/>
          </a:p>
          <a:p>
            <a:r>
              <a:rPr lang="en-US" sz="1400" b="1" dirty="0"/>
              <a:t>Sorting Sequences in Decreasing Order</a:t>
            </a:r>
          </a:p>
          <a:p>
            <a:pPr>
              <a:buFont typeface="Arial" panose="020B0604020202020204" pitchFamily="34" charset="0"/>
              <a:buChar char="•"/>
            </a:pPr>
            <a:r>
              <a:rPr lang="en-US" sz="1400" b="1" dirty="0"/>
              <a:t>Efficiency in Processing</a:t>
            </a:r>
            <a:r>
              <a:rPr lang="en-US" sz="1400" dirty="0"/>
              <a:t>: Sequences are sorted and processed in decreasing order of length. This ordering is effective because it allows the system to handle the most resource-intensive tasks first. As these tasks progress through the pipeline, resources are freed up and can be reallocated to shorter, less resource-intensive tasks.</a:t>
            </a:r>
          </a:p>
          <a:p>
            <a:pPr>
              <a:buFont typeface="Arial" panose="020B0604020202020204" pitchFamily="34" charset="0"/>
              <a:buChar char="•"/>
            </a:pPr>
            <a:r>
              <a:rPr lang="en-US" sz="1400" b="1" dirty="0"/>
              <a:t>Minimizing Pipeline Bubbles</a:t>
            </a:r>
            <a:r>
              <a:rPr lang="en-US" sz="1400" dirty="0"/>
              <a:t>: This approach helps in dynamically patching pipeline bubbles. As longer sequences, which typically take more time, are processed first, the subsequent shorter sequences can be processed without waiting, thus keeping the pipeline consistently busy and reducing idle time.</a:t>
            </a:r>
          </a:p>
          <a:p>
            <a:pPr>
              <a:buFont typeface="Arial" panose="020B0604020202020204" pitchFamily="34" charset="0"/>
              <a:buChar char="•"/>
            </a:pPr>
            <a:endParaRPr lang="en-US" sz="1400" dirty="0"/>
          </a:p>
          <a:p>
            <a:endParaRPr lang="en-US" sz="1400" dirty="0"/>
          </a:p>
        </p:txBody>
      </p:sp>
    </p:spTree>
    <p:extLst>
      <p:ext uri="{BB962C8B-B14F-4D97-AF65-F5344CB8AC3E}">
        <p14:creationId xmlns:p14="http://schemas.microsoft.com/office/powerpoint/2010/main" val="1007255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2620</TotalTime>
  <Words>3982</Words>
  <Application>Microsoft Macintosh PowerPoint</Application>
  <PresentationFormat>Widescreen</PresentationFormat>
  <Paragraphs>265</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Calibri Light</vt:lpstr>
      <vt:lpstr>KaTeX_Main</vt:lpstr>
      <vt:lpstr>KaTeX_Math</vt:lpstr>
      <vt:lpstr>LibertineMathMI7</vt:lpstr>
      <vt:lpstr>LinBiolinumTB</vt:lpstr>
      <vt:lpstr>LinLibertineTB</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Suhas Somashekar</dc:creator>
  <cp:lastModifiedBy>Suhas Somashekar</cp:lastModifiedBy>
  <cp:revision>3</cp:revision>
  <cp:lastPrinted>2024-01-04T19:59:44Z</cp:lastPrinted>
  <dcterms:created xsi:type="dcterms:W3CDTF">2024-01-03T00:19:58Z</dcterms:created>
  <dcterms:modified xsi:type="dcterms:W3CDTF">2024-01-23T00:24:49Z</dcterms:modified>
</cp:coreProperties>
</file>